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62_B553D0A1.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238_B7D876D5.xml" ContentType="application/vnd.ms-powerpoint.comments+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566" r:id="rId3"/>
    <p:sldId id="422" r:id="rId4"/>
    <p:sldId id="257" r:id="rId5"/>
    <p:sldId id="591" r:id="rId6"/>
    <p:sldId id="341" r:id="rId7"/>
    <p:sldId id="342" r:id="rId8"/>
    <p:sldId id="343" r:id="rId9"/>
    <p:sldId id="313" r:id="rId10"/>
    <p:sldId id="344" r:id="rId11"/>
    <p:sldId id="314" r:id="rId12"/>
    <p:sldId id="266" r:id="rId13"/>
    <p:sldId id="593" r:id="rId14"/>
    <p:sldId id="370" r:id="rId15"/>
    <p:sldId id="590" r:id="rId16"/>
    <p:sldId id="355" r:id="rId17"/>
    <p:sldId id="570" r:id="rId18"/>
    <p:sldId id="321" r:id="rId19"/>
    <p:sldId id="571" r:id="rId20"/>
    <p:sldId id="322" r:id="rId21"/>
    <p:sldId id="572" r:id="rId22"/>
    <p:sldId id="573" r:id="rId23"/>
    <p:sldId id="325" r:id="rId24"/>
    <p:sldId id="594" r:id="rId25"/>
    <p:sldId id="326" r:id="rId26"/>
    <p:sldId id="327" r:id="rId27"/>
    <p:sldId id="346" r:id="rId28"/>
    <p:sldId id="347" r:id="rId29"/>
    <p:sldId id="328" r:id="rId30"/>
    <p:sldId id="329" r:id="rId31"/>
    <p:sldId id="330" r:id="rId32"/>
    <p:sldId id="331" r:id="rId33"/>
    <p:sldId id="595" r:id="rId34"/>
    <p:sldId id="332" r:id="rId35"/>
    <p:sldId id="575" r:id="rId36"/>
    <p:sldId id="574" r:id="rId37"/>
    <p:sldId id="317" r:id="rId38"/>
    <p:sldId id="334" r:id="rId39"/>
    <p:sldId id="335" r:id="rId40"/>
    <p:sldId id="596" r:id="rId41"/>
    <p:sldId id="305" r:id="rId42"/>
    <p:sldId id="337" r:id="rId43"/>
    <p:sldId id="352" r:id="rId44"/>
    <p:sldId id="294" r:id="rId45"/>
    <p:sldId id="354" r:id="rId46"/>
    <p:sldId id="597" r:id="rId47"/>
    <p:sldId id="371" r:id="rId48"/>
    <p:sldId id="372" r:id="rId49"/>
    <p:sldId id="365" r:id="rId50"/>
    <p:sldId id="567" r:id="rId51"/>
    <p:sldId id="568" r:id="rId52"/>
    <p:sldId id="598" r:id="rId53"/>
    <p:sldId id="36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F9D144-FCFB-E2A0-4A8C-C10ED4D43B00}" name="Ian Cooper" initials="IC" userId="S::ian.cooper@takeaway.com::8b5e13b9-bb7c-4eb9-8dc2-ee909035e0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36"/>
    <p:restoredTop sz="78053"/>
  </p:normalViewPr>
  <p:slideViewPr>
    <p:cSldViewPr snapToGrid="0">
      <p:cViewPr varScale="1">
        <p:scale>
          <a:sx n="123" d="100"/>
          <a:sy n="123" d="100"/>
        </p:scale>
        <p:origin x="18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comments/modernComment_162_B553D0A1.xml><?xml version="1.0" encoding="utf-8"?>
<p188:cmLst xmlns:a="http://schemas.openxmlformats.org/drawingml/2006/main" xmlns:r="http://schemas.openxmlformats.org/officeDocument/2006/relationships" xmlns:p188="http://schemas.microsoft.com/office/powerpoint/2018/8/main">
  <p188:cm id="{A4154063-FCF2-AC43-8218-0C0883D9DA14}" authorId="{7AF9D144-FCFB-E2A0-4A8C-C10ED4D43B00}" created="2024-01-26T14:54:09.199">
    <ac:deMkLst xmlns:ac="http://schemas.microsoft.com/office/drawing/2013/main/command">
      <pc:docMk xmlns:pc="http://schemas.microsoft.com/office/powerpoint/2013/main/command"/>
      <pc:sldMk xmlns:pc="http://schemas.microsoft.com/office/powerpoint/2013/main/command" cId="3042168993" sldId="354"/>
      <ac:picMk id="5" creationId="{03AD2B24-69FA-B027-C7BF-0CA98D2E1812}"/>
    </ac:deMkLst>
    <p188:txBody>
      <a:bodyPr/>
      <a:lstStyle/>
      <a:p>
        <a:r>
          <a:rPr lang="en-GB"/>
          <a:t>Fix this, it needs the matching code screenshot</a:t>
        </a:r>
      </a:p>
    </p188:txBody>
  </p188:cm>
</p188:cmLst>
</file>

<file path=ppt/comments/modernComment_238_B7D876D5.xml><?xml version="1.0" encoding="utf-8"?>
<p188:cmLst xmlns:a="http://schemas.openxmlformats.org/drawingml/2006/main" xmlns:r="http://schemas.openxmlformats.org/officeDocument/2006/relationships" xmlns:p188="http://schemas.microsoft.com/office/powerpoint/2018/8/main">
  <p188:cm id="{187C6999-0299-764E-BAE2-F85F12E69418}" authorId="{7AF9D144-FCFB-E2A0-4A8C-C10ED4D43B00}" created="2024-01-26T14:54:09.199">
    <ac:deMkLst xmlns:ac="http://schemas.microsoft.com/office/drawing/2013/main/command">
      <pc:docMk xmlns:pc="http://schemas.microsoft.com/office/powerpoint/2013/main/command"/>
      <pc:sldMk xmlns:pc="http://schemas.microsoft.com/office/powerpoint/2013/main/command" cId="3084416725" sldId="568"/>
      <ac:picMk id="5" creationId="{4317EF6E-A06E-D263-2680-3F8CDD2387F6}"/>
    </ac:deMkLst>
    <p188:txBody>
      <a:bodyPr/>
      <a:lstStyle/>
      <a:p>
        <a:r>
          <a:rPr lang="en-GB"/>
          <a:t>Fix this, it needs the matching code screenshot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ED28D-9186-8E40-9007-72CB0A984A36}" type="datetimeFigureOut">
              <a:rPr lang="en-US" smtClean="0"/>
              <a:t>6/13/24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6F340-EB31-FE48-B6FC-AA1904AB861E}" type="slidenum">
              <a:rPr lang="en-US" smtClean="0"/>
              <a:t>‹#›</a:t>
            </a:fld>
            <a:endParaRPr lang="en-US"/>
          </a:p>
        </p:txBody>
      </p:sp>
    </p:spTree>
    <p:extLst>
      <p:ext uri="{BB962C8B-B14F-4D97-AF65-F5344CB8AC3E}">
        <p14:creationId xmlns:p14="http://schemas.microsoft.com/office/powerpoint/2010/main" val="2722608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overall picture of how Kafka works</a:t>
            </a:r>
          </a:p>
        </p:txBody>
      </p:sp>
      <p:sp>
        <p:nvSpPr>
          <p:cNvPr id="4" name="Slide Number Placeholder 3"/>
          <p:cNvSpPr>
            <a:spLocks noGrp="1"/>
          </p:cNvSpPr>
          <p:nvPr>
            <p:ph type="sldNum" sz="quarter" idx="5"/>
          </p:nvPr>
        </p:nvSpPr>
        <p:spPr/>
        <p:txBody>
          <a:bodyPr/>
          <a:lstStyle/>
          <a:p>
            <a:fld id="{B266F340-EB31-FE48-B6FC-AA1904AB861E}" type="slidenum">
              <a:rPr lang="en-US" smtClean="0"/>
              <a:t>12</a:t>
            </a:fld>
            <a:endParaRPr lang="en-US"/>
          </a:p>
        </p:txBody>
      </p:sp>
    </p:spTree>
    <p:extLst>
      <p:ext uri="{BB962C8B-B14F-4D97-AF65-F5344CB8AC3E}">
        <p14:creationId xmlns:p14="http://schemas.microsoft.com/office/powerpoint/2010/main" val="79144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13</a:t>
            </a:fld>
            <a:endParaRPr lang="en-US"/>
          </a:p>
        </p:txBody>
      </p:sp>
    </p:spTree>
    <p:extLst>
      <p:ext uri="{BB962C8B-B14F-4D97-AF65-F5344CB8AC3E}">
        <p14:creationId xmlns:p14="http://schemas.microsoft.com/office/powerpoint/2010/main" val="2780887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15</a:t>
            </a:fld>
            <a:endParaRPr lang="en-US"/>
          </a:p>
        </p:txBody>
      </p:sp>
    </p:spTree>
    <p:extLst>
      <p:ext uri="{BB962C8B-B14F-4D97-AF65-F5344CB8AC3E}">
        <p14:creationId xmlns:p14="http://schemas.microsoft.com/office/powerpoint/2010/main" val="3212748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a:t>
            </a:r>
            <a:r>
              <a:rPr lang="en-GB" dirty="0" err="1"/>
              <a:t>ProducerBuilder</a:t>
            </a:r>
            <a:r>
              <a:rPr lang="en-GB" dirty="0"/>
              <a:t>&lt;string, string&gt; and </a:t>
            </a:r>
            <a:r>
              <a:rPr lang="en-GB" dirty="0" err="1"/>
              <a:t>MessageBuilder</a:t>
            </a:r>
            <a:r>
              <a:rPr lang="en-GB" dirty="0"/>
              <a:t>&lt;string, string&gt;. Note that later we will use type safety. Might be interesting to note that Brighter uses &lt;string, byte[]&gt; as we always serialize the body as a byte[]</a:t>
            </a:r>
          </a:p>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16</a:t>
            </a:fld>
            <a:endParaRPr lang="en-US"/>
          </a:p>
        </p:txBody>
      </p:sp>
    </p:spTree>
    <p:extLst>
      <p:ext uri="{BB962C8B-B14F-4D97-AF65-F5344CB8AC3E}">
        <p14:creationId xmlns:p14="http://schemas.microsoft.com/office/powerpoint/2010/main" val="207934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24</a:t>
            </a:fld>
            <a:endParaRPr lang="en-US"/>
          </a:p>
        </p:txBody>
      </p:sp>
    </p:spTree>
    <p:extLst>
      <p:ext uri="{BB962C8B-B14F-4D97-AF65-F5344CB8AC3E}">
        <p14:creationId xmlns:p14="http://schemas.microsoft.com/office/powerpoint/2010/main" val="1988314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33</a:t>
            </a:fld>
            <a:endParaRPr lang="en-US"/>
          </a:p>
        </p:txBody>
      </p:sp>
    </p:spTree>
    <p:extLst>
      <p:ext uri="{BB962C8B-B14F-4D97-AF65-F5344CB8AC3E}">
        <p14:creationId xmlns:p14="http://schemas.microsoft.com/office/powerpoint/2010/main" val="2495935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E5A5E-59D6-698D-325A-861910456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603A1-BCC5-0B69-E261-8F19A5561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BA494-E021-7B5F-4412-FFEABC29CD03}"/>
              </a:ext>
            </a:extLst>
          </p:cNvPr>
          <p:cNvSpPr>
            <a:spLocks noGrp="1"/>
          </p:cNvSpPr>
          <p:nvPr>
            <p:ph type="body" idx="1"/>
          </p:nvPr>
        </p:nvSpPr>
        <p:spPr/>
        <p:txBody>
          <a:bodyPr/>
          <a:lstStyle/>
          <a:p>
            <a:r>
              <a:rPr lang="en-US" dirty="0"/>
              <a:t> //we use an outbox to be able to retry sending the message if it fails we don't show a sweeper in this example, but it would be a separate process that would periodically check the outbox for messages that haven't been persisted yet and retry sending them</a:t>
            </a:r>
          </a:p>
        </p:txBody>
      </p:sp>
      <p:sp>
        <p:nvSpPr>
          <p:cNvPr id="4" name="Slide Number Placeholder 3">
            <a:extLst>
              <a:ext uri="{FF2B5EF4-FFF2-40B4-BE49-F238E27FC236}">
                <a16:creationId xmlns:a16="http://schemas.microsoft.com/office/drawing/2014/main" id="{B5FE2C8C-8340-1B4E-2EB2-FB8341334129}"/>
              </a:ext>
            </a:extLst>
          </p:cNvPr>
          <p:cNvSpPr>
            <a:spLocks noGrp="1"/>
          </p:cNvSpPr>
          <p:nvPr>
            <p:ph type="sldNum" sz="quarter" idx="5"/>
          </p:nvPr>
        </p:nvSpPr>
        <p:spPr/>
        <p:txBody>
          <a:bodyPr/>
          <a:lstStyle/>
          <a:p>
            <a:fld id="{B266F340-EB31-FE48-B6FC-AA1904AB861E}" type="slidenum">
              <a:rPr lang="en-US" smtClean="0"/>
              <a:t>35</a:t>
            </a:fld>
            <a:endParaRPr lang="en-US"/>
          </a:p>
        </p:txBody>
      </p:sp>
    </p:spTree>
    <p:extLst>
      <p:ext uri="{BB962C8B-B14F-4D97-AF65-F5344CB8AC3E}">
        <p14:creationId xmlns:p14="http://schemas.microsoft.com/office/powerpoint/2010/main" val="3840007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6051B-5B0C-2BBC-C3FB-82990976E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BE1CD-A1E4-A479-B090-513892091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68F90-E352-627C-56A2-8045A38137DD}"/>
              </a:ext>
            </a:extLst>
          </p:cNvPr>
          <p:cNvSpPr>
            <a:spLocks noGrp="1"/>
          </p:cNvSpPr>
          <p:nvPr>
            <p:ph type="body" idx="1"/>
          </p:nvPr>
        </p:nvSpPr>
        <p:spPr/>
        <p:txBody>
          <a:bodyPr/>
          <a:lstStyle/>
          <a:p>
            <a:r>
              <a:rPr lang="en-US" dirty="0"/>
              <a:t> //we use an outbox to be able to retry sending the message if it fails we don't show a sweeper in this example, but it would be a separate process that would periodically check the outbox for messages that haven't been persisted yet and retry sending them</a:t>
            </a:r>
          </a:p>
        </p:txBody>
      </p:sp>
      <p:sp>
        <p:nvSpPr>
          <p:cNvPr id="4" name="Slide Number Placeholder 3">
            <a:extLst>
              <a:ext uri="{FF2B5EF4-FFF2-40B4-BE49-F238E27FC236}">
                <a16:creationId xmlns:a16="http://schemas.microsoft.com/office/drawing/2014/main" id="{5F752B3E-5E7C-02B8-1444-A4858AE16128}"/>
              </a:ext>
            </a:extLst>
          </p:cNvPr>
          <p:cNvSpPr>
            <a:spLocks noGrp="1"/>
          </p:cNvSpPr>
          <p:nvPr>
            <p:ph type="sldNum" sz="quarter" idx="5"/>
          </p:nvPr>
        </p:nvSpPr>
        <p:spPr/>
        <p:txBody>
          <a:bodyPr/>
          <a:lstStyle/>
          <a:p>
            <a:fld id="{B266F340-EB31-FE48-B6FC-AA1904AB861E}" type="slidenum">
              <a:rPr lang="en-US" smtClean="0"/>
              <a:t>36</a:t>
            </a:fld>
            <a:endParaRPr lang="en-US"/>
          </a:p>
        </p:txBody>
      </p:sp>
    </p:spTree>
    <p:extLst>
      <p:ext uri="{BB962C8B-B14F-4D97-AF65-F5344CB8AC3E}">
        <p14:creationId xmlns:p14="http://schemas.microsoft.com/office/powerpoint/2010/main" val="39213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use an outbox to be able to retry sending the message if it fails we don't show a sweeper in this example, but it would be a separate process that would periodically check the outbox for messages that haven't been persisted yet and retry sending them</a:t>
            </a:r>
          </a:p>
        </p:txBody>
      </p:sp>
      <p:sp>
        <p:nvSpPr>
          <p:cNvPr id="4" name="Slide Number Placeholder 3"/>
          <p:cNvSpPr>
            <a:spLocks noGrp="1"/>
          </p:cNvSpPr>
          <p:nvPr>
            <p:ph type="sldNum" sz="quarter" idx="5"/>
          </p:nvPr>
        </p:nvSpPr>
        <p:spPr/>
        <p:txBody>
          <a:bodyPr/>
          <a:lstStyle/>
          <a:p>
            <a:fld id="{B266F340-EB31-FE48-B6FC-AA1904AB861E}" type="slidenum">
              <a:rPr lang="en-US" smtClean="0"/>
              <a:t>37</a:t>
            </a:fld>
            <a:endParaRPr lang="en-US"/>
          </a:p>
        </p:txBody>
      </p:sp>
    </p:spTree>
    <p:extLst>
      <p:ext uri="{BB962C8B-B14F-4D97-AF65-F5344CB8AC3E}">
        <p14:creationId xmlns:p14="http://schemas.microsoft.com/office/powerpoint/2010/main" val="1279136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40</a:t>
            </a:fld>
            <a:endParaRPr lang="en-US"/>
          </a:p>
        </p:txBody>
      </p:sp>
    </p:spTree>
    <p:extLst>
      <p:ext uri="{BB962C8B-B14F-4D97-AF65-F5344CB8AC3E}">
        <p14:creationId xmlns:p14="http://schemas.microsoft.com/office/powerpoint/2010/main" val="3712696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4</a:t>
            </a:fld>
            <a:endParaRPr lang="en-US"/>
          </a:p>
        </p:txBody>
      </p:sp>
    </p:spTree>
    <p:extLst>
      <p:ext uri="{BB962C8B-B14F-4D97-AF65-F5344CB8AC3E}">
        <p14:creationId xmlns:p14="http://schemas.microsoft.com/office/powerpoint/2010/main" val="3323725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F21E0-11C3-9908-6D03-53BF798A2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93101-4F11-9DD1-EDAE-2EA8BD13B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71B1D-5065-06CD-DC2F-5CC8CEE12D78}"/>
              </a:ext>
            </a:extLst>
          </p:cNvPr>
          <p:cNvSpPr>
            <a:spLocks noGrp="1"/>
          </p:cNvSpPr>
          <p:nvPr>
            <p:ph type="body" idx="1"/>
          </p:nvPr>
        </p:nvSpPr>
        <p:spPr/>
        <p:txBody>
          <a:bodyPr/>
          <a:lstStyle/>
          <a:p>
            <a:r>
              <a:rPr lang="en-GB" i="1" dirty="0">
                <a:effectLst/>
                <a:latin typeface="Helvetica" pitchFamily="2" charset="0"/>
              </a:rPr>
              <a:t>Automatic Commit</a:t>
            </a:r>
            <a:endParaRPr lang="en-GB" dirty="0">
              <a:effectLst/>
              <a:latin typeface="Helvetica" pitchFamily="2" charset="0"/>
            </a:endParaRPr>
          </a:p>
          <a:p>
            <a:r>
              <a:rPr lang="en-GB" i="1" dirty="0">
                <a:effectLst/>
                <a:latin typeface="Times"/>
              </a:rPr>
              <a:t>The easiest way to commit offsets is to allow the consumer to do it for you. If </a:t>
            </a:r>
            <a:r>
              <a:rPr lang="en-GB" i="1" dirty="0" err="1">
                <a:effectLst/>
                <a:latin typeface="Times"/>
              </a:rPr>
              <a:t>youi</a:t>
            </a:r>
            <a:r>
              <a:rPr lang="en-GB" i="1" dirty="0">
                <a:effectLst/>
                <a:latin typeface="Times"/>
              </a:rPr>
              <a:t> configure </a:t>
            </a:r>
            <a:r>
              <a:rPr lang="en-GB" i="1" dirty="0" err="1">
                <a:effectLst/>
                <a:latin typeface="Courier" panose="02070309020205020404" pitchFamily="49" charset="0"/>
              </a:rPr>
              <a:t>enable.auto.commit</a:t>
            </a:r>
            <a:r>
              <a:rPr lang="en-GB" i="1" dirty="0">
                <a:effectLst/>
                <a:latin typeface="Courier" panose="02070309020205020404" pitchFamily="49" charset="0"/>
              </a:rPr>
              <a:t>=true</a:t>
            </a:r>
            <a:r>
              <a:rPr lang="en-GB" i="1" dirty="0">
                <a:effectLst/>
                <a:latin typeface="Times"/>
              </a:rPr>
              <a:t>, then every five seconds the consumer will commit the largest offset your client received from </a:t>
            </a:r>
            <a:r>
              <a:rPr lang="en-GB" i="1" dirty="0">
                <a:effectLst/>
                <a:latin typeface="Courier" panose="02070309020205020404" pitchFamily="49" charset="0"/>
              </a:rPr>
              <a:t>poll()</a:t>
            </a:r>
            <a:r>
              <a:rPr lang="en-GB" i="1" dirty="0">
                <a:effectLst/>
                <a:latin typeface="Times"/>
              </a:rPr>
              <a:t>. The five-second interval</a:t>
            </a:r>
            <a:endParaRPr lang="en-GB" dirty="0">
              <a:effectLst/>
              <a:latin typeface="Times"/>
            </a:endParaRPr>
          </a:p>
          <a:p>
            <a:r>
              <a:rPr lang="en-GB" i="1" dirty="0">
                <a:effectLst/>
                <a:latin typeface="Times"/>
              </a:rPr>
              <a:t>is the default and is controlled by setting </a:t>
            </a:r>
            <a:r>
              <a:rPr lang="en-GB" i="1" dirty="0" err="1">
                <a:effectLst/>
                <a:latin typeface="Courier" panose="02070309020205020404" pitchFamily="49" charset="0"/>
              </a:rPr>
              <a:t>auto.commit.interval.ms</a:t>
            </a:r>
            <a:r>
              <a:rPr lang="en-GB" i="1" dirty="0">
                <a:effectLst/>
                <a:latin typeface="Times"/>
              </a:rPr>
              <a:t>. Just like everything else in the consumer, the automatic commits are driven by the poll loop. Whenever you poll, the consumer checks if it is time to commit, and if it is, it will commit the offsets it returned in the last poll.</a:t>
            </a:r>
            <a:endParaRPr lang="en-US" dirty="0"/>
          </a:p>
        </p:txBody>
      </p:sp>
      <p:sp>
        <p:nvSpPr>
          <p:cNvPr id="4" name="Slide Number Placeholder 3">
            <a:extLst>
              <a:ext uri="{FF2B5EF4-FFF2-40B4-BE49-F238E27FC236}">
                <a16:creationId xmlns:a16="http://schemas.microsoft.com/office/drawing/2014/main" id="{16A73E45-19D9-4F18-C7F9-52A93B3BE1CD}"/>
              </a:ext>
            </a:extLst>
          </p:cNvPr>
          <p:cNvSpPr>
            <a:spLocks noGrp="1"/>
          </p:cNvSpPr>
          <p:nvPr>
            <p:ph type="sldNum" sz="quarter" idx="5"/>
          </p:nvPr>
        </p:nvSpPr>
        <p:spPr/>
        <p:txBody>
          <a:bodyPr/>
          <a:lstStyle/>
          <a:p>
            <a:fld id="{B266F340-EB31-FE48-B6FC-AA1904AB861E}" type="slidenum">
              <a:rPr lang="en-US" smtClean="0"/>
              <a:t>41</a:t>
            </a:fld>
            <a:endParaRPr lang="en-US"/>
          </a:p>
        </p:txBody>
      </p:sp>
    </p:spTree>
    <p:extLst>
      <p:ext uri="{BB962C8B-B14F-4D97-AF65-F5344CB8AC3E}">
        <p14:creationId xmlns:p14="http://schemas.microsoft.com/office/powerpoint/2010/main" val="4257746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43</a:t>
            </a:fld>
            <a:endParaRPr lang="en-US"/>
          </a:p>
        </p:txBody>
      </p:sp>
    </p:spTree>
    <p:extLst>
      <p:ext uri="{BB962C8B-B14F-4D97-AF65-F5344CB8AC3E}">
        <p14:creationId xmlns:p14="http://schemas.microsoft.com/office/powerpoint/2010/main" val="3763329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46</a:t>
            </a:fld>
            <a:endParaRPr lang="en-US"/>
          </a:p>
        </p:txBody>
      </p:sp>
    </p:spTree>
    <p:extLst>
      <p:ext uri="{BB962C8B-B14F-4D97-AF65-F5344CB8AC3E}">
        <p14:creationId xmlns:p14="http://schemas.microsoft.com/office/powerpoint/2010/main" val="749353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Worth noting, consider the value as bytes, even if you have serialized JSON</a:t>
            </a:r>
          </a:p>
        </p:txBody>
      </p:sp>
      <p:sp>
        <p:nvSpPr>
          <p:cNvPr id="4" name="Slide Number Placeholder 3"/>
          <p:cNvSpPr>
            <a:spLocks noGrp="1"/>
          </p:cNvSpPr>
          <p:nvPr>
            <p:ph type="sldNum" sz="quarter" idx="5"/>
          </p:nvPr>
        </p:nvSpPr>
        <p:spPr/>
        <p:txBody>
          <a:bodyPr/>
          <a:lstStyle/>
          <a:p>
            <a:fld id="{B266F340-EB31-FE48-B6FC-AA1904AB861E}" type="slidenum">
              <a:rPr lang="en-US" smtClean="0"/>
              <a:t>49</a:t>
            </a:fld>
            <a:endParaRPr lang="en-US"/>
          </a:p>
        </p:txBody>
      </p:sp>
    </p:spTree>
    <p:extLst>
      <p:ext uri="{BB962C8B-B14F-4D97-AF65-F5344CB8AC3E}">
        <p14:creationId xmlns:p14="http://schemas.microsoft.com/office/powerpoint/2010/main" val="1042725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worth noting that because when we use a non async Produce method, it will expect a sync value serializer and vice-versa.</a:t>
            </a:r>
          </a:p>
        </p:txBody>
      </p:sp>
      <p:sp>
        <p:nvSpPr>
          <p:cNvPr id="4" name="Slide Number Placeholder 3"/>
          <p:cNvSpPr>
            <a:spLocks noGrp="1"/>
          </p:cNvSpPr>
          <p:nvPr>
            <p:ph type="sldNum" sz="quarter" idx="5"/>
          </p:nvPr>
        </p:nvSpPr>
        <p:spPr/>
        <p:txBody>
          <a:bodyPr/>
          <a:lstStyle/>
          <a:p>
            <a:fld id="{B266F340-EB31-FE48-B6FC-AA1904AB861E}" type="slidenum">
              <a:rPr lang="en-US" smtClean="0"/>
              <a:t>50</a:t>
            </a:fld>
            <a:endParaRPr lang="en-US"/>
          </a:p>
        </p:txBody>
      </p:sp>
    </p:spTree>
    <p:extLst>
      <p:ext uri="{BB962C8B-B14F-4D97-AF65-F5344CB8AC3E}">
        <p14:creationId xmlns:p14="http://schemas.microsoft.com/office/powerpoint/2010/main" val="1387044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52</a:t>
            </a:fld>
            <a:endParaRPr lang="en-US"/>
          </a:p>
        </p:txBody>
      </p:sp>
    </p:spTree>
    <p:extLst>
      <p:ext uri="{BB962C8B-B14F-4D97-AF65-F5344CB8AC3E}">
        <p14:creationId xmlns:p14="http://schemas.microsoft.com/office/powerpoint/2010/main" val="2956384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5</a:t>
            </a:fld>
            <a:endParaRPr lang="en-US"/>
          </a:p>
        </p:txBody>
      </p:sp>
    </p:spTree>
    <p:extLst>
      <p:ext uri="{BB962C8B-B14F-4D97-AF65-F5344CB8AC3E}">
        <p14:creationId xmlns:p14="http://schemas.microsoft.com/office/powerpoint/2010/main" val="129796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buffer – the log – between producer and consumer – allows Kafka to support an asynchronous conversation (both parties do not need to be present due to store and forward) i.e. messaging</a:t>
            </a:r>
          </a:p>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6</a:t>
            </a:fld>
            <a:endParaRPr lang="en-US"/>
          </a:p>
        </p:txBody>
      </p:sp>
    </p:spTree>
    <p:extLst>
      <p:ext uri="{BB962C8B-B14F-4D97-AF65-F5344CB8AC3E}">
        <p14:creationId xmlns:p14="http://schemas.microsoft.com/office/powerpoint/2010/main" val="17885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topic is what messaging calls a “channel” a virtual pipe, addressable by a name. Both sides need to agree the channel name.</a:t>
            </a:r>
          </a:p>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7</a:t>
            </a:fld>
            <a:endParaRPr lang="en-US"/>
          </a:p>
        </p:txBody>
      </p:sp>
    </p:spTree>
    <p:extLst>
      <p:ext uri="{BB962C8B-B14F-4D97-AF65-F5344CB8AC3E}">
        <p14:creationId xmlns:p14="http://schemas.microsoft.com/office/powerpoint/2010/main" val="22094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consumer’s read is non-destructive, unlike a queueing system, we don’t delete the item, we simply move our index for what we have seen. This means many consumers can read the same topic, maintaining their own offset into what they have read.</a:t>
            </a:r>
          </a:p>
          <a:p>
            <a:endParaRPr lang="en-GB" dirty="0"/>
          </a:p>
          <a:p>
            <a:r>
              <a:rPr lang="en-GB" dirty="0"/>
              <a:t>Given that a consumer maintains it’s own index, then how do we read a topic faster? If we simply add more consumers, each new consumer will start reading at the beginning of the topic. If we have consumers share the same offset then they will loose ordering</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8</a:t>
            </a:fld>
            <a:endParaRPr lang="en-US"/>
          </a:p>
        </p:txBody>
      </p:sp>
    </p:spTree>
    <p:extLst>
      <p:ext uri="{BB962C8B-B14F-4D97-AF65-F5344CB8AC3E}">
        <p14:creationId xmlns:p14="http://schemas.microsoft.com/office/powerpoint/2010/main" val="951024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scale we need to partition the topic, so that consumers can read a partition on the topic instead of the topic. When a producer writes it writes to the leader for a partition. The partition is determined by an algorithm. We could just randomly assign, to balance across our partitions, but if we want to support reading all of the data for a particular key in order, such as subsequent changes to an order, or customer record, we need anything with the same key to go to the same partition, for this we commonly use consistent hashing</a:t>
            </a:r>
          </a:p>
        </p:txBody>
      </p:sp>
      <p:sp>
        <p:nvSpPr>
          <p:cNvPr id="4" name="Slide Number Placeholder 3"/>
          <p:cNvSpPr>
            <a:spLocks noGrp="1"/>
          </p:cNvSpPr>
          <p:nvPr>
            <p:ph type="sldNum" sz="quarter" idx="5"/>
          </p:nvPr>
        </p:nvSpPr>
        <p:spPr/>
        <p:txBody>
          <a:bodyPr/>
          <a:lstStyle/>
          <a:p>
            <a:fld id="{B266F340-EB31-FE48-B6FC-AA1904AB861E}" type="slidenum">
              <a:rPr lang="en-US" smtClean="0"/>
              <a:t>9</a:t>
            </a:fld>
            <a:endParaRPr lang="en-US"/>
          </a:p>
        </p:txBody>
      </p:sp>
    </p:spTree>
    <p:extLst>
      <p:ext uri="{BB962C8B-B14F-4D97-AF65-F5344CB8AC3E}">
        <p14:creationId xmlns:p14="http://schemas.microsoft.com/office/powerpoint/2010/main" val="409014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consumer reads from a partition, and records offsets into that partition. This allows us to scale out, we can usefully have as many consumers as partitions. </a:t>
            </a:r>
          </a:p>
          <a:p>
            <a:endParaRPr lang="en-GB" dirty="0"/>
          </a:p>
          <a:p>
            <a:r>
              <a:rPr lang="en-GB" dirty="0"/>
              <a:t>How do you know how many partitions you want? Queueing theory. In essence rate of consumption must exceed rate of arrival to avoid a queue backing up. If it takes </a:t>
            </a:r>
            <a:r>
              <a:rPr lang="en-GB" dirty="0" err="1"/>
              <a:t>Xms</a:t>
            </a:r>
            <a:r>
              <a:rPr lang="en-GB" dirty="0"/>
              <a:t> to process and work arrives every </a:t>
            </a:r>
            <a:r>
              <a:rPr lang="en-GB" dirty="0" err="1"/>
              <a:t>Yms</a:t>
            </a:r>
            <a:r>
              <a:rPr lang="en-GB" dirty="0"/>
              <a:t> then Y/X &gt;= 1</a:t>
            </a:r>
          </a:p>
          <a:p>
            <a:endParaRPr lang="en-GB" dirty="0"/>
          </a:p>
        </p:txBody>
      </p:sp>
      <p:sp>
        <p:nvSpPr>
          <p:cNvPr id="4" name="Slide Number Placeholder 3"/>
          <p:cNvSpPr>
            <a:spLocks noGrp="1"/>
          </p:cNvSpPr>
          <p:nvPr>
            <p:ph type="sldNum" sz="quarter" idx="5"/>
          </p:nvPr>
        </p:nvSpPr>
        <p:spPr/>
        <p:txBody>
          <a:bodyPr/>
          <a:lstStyle/>
          <a:p>
            <a:fld id="{B266F340-EB31-FE48-B6FC-AA1904AB861E}" type="slidenum">
              <a:rPr lang="en-US" smtClean="0"/>
              <a:t>10</a:t>
            </a:fld>
            <a:endParaRPr lang="en-US"/>
          </a:p>
        </p:txBody>
      </p:sp>
    </p:spTree>
    <p:extLst>
      <p:ext uri="{BB962C8B-B14F-4D97-AF65-F5344CB8AC3E}">
        <p14:creationId xmlns:p14="http://schemas.microsoft.com/office/powerpoint/2010/main" val="4028516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a given application wants to read all of a topic, regardless of how many consumers are running. Kafka supports the notion of a consumer group, which allow you to ensure that all the partitions for a topic will be read, with each partition being assigned at most one reader (so as to preserve ordering); a consumer may be assigned multiple partitions if there are more partitions than consumers (this may be useful if you want to scale down outside of peak).</a:t>
            </a:r>
          </a:p>
        </p:txBody>
      </p:sp>
      <p:sp>
        <p:nvSpPr>
          <p:cNvPr id="4" name="Slide Number Placeholder 3"/>
          <p:cNvSpPr>
            <a:spLocks noGrp="1"/>
          </p:cNvSpPr>
          <p:nvPr>
            <p:ph type="sldNum" sz="quarter" idx="5"/>
          </p:nvPr>
        </p:nvSpPr>
        <p:spPr/>
        <p:txBody>
          <a:bodyPr/>
          <a:lstStyle/>
          <a:p>
            <a:fld id="{B266F340-EB31-FE48-B6FC-AA1904AB861E}" type="slidenum">
              <a:rPr lang="en-US" smtClean="0"/>
              <a:t>11</a:t>
            </a:fld>
            <a:endParaRPr lang="en-US"/>
          </a:p>
        </p:txBody>
      </p:sp>
    </p:spTree>
    <p:extLst>
      <p:ext uri="{BB962C8B-B14F-4D97-AF65-F5344CB8AC3E}">
        <p14:creationId xmlns:p14="http://schemas.microsoft.com/office/powerpoint/2010/main" val="1101002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D80F-F7DA-ED85-C300-5F2AA0DDBDF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A99945A-BB67-A42B-101A-C542055AFE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8D33651-07D4-C813-930F-82236CFA6590}"/>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82707DC3-5889-3A04-A299-3859AC72D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29996-8B8E-77AA-A26E-B59D8AE6A492}"/>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3682850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929E-F839-5FED-477A-00680FAB079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E3B5AAC-BB5D-AF25-4FE2-F585921E656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1911B08-9529-06BD-1DFC-7681E22FA7F3}"/>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1A854D19-C0B5-8ADF-67E3-DB624DE22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C8626-BC7C-33F2-0106-3CE5718645F9}"/>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1759930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8642CA-8E1A-B591-FAE0-9C323FBB396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08719F7-0718-9948-40A2-26C81F3144E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A1F2E33-DE0E-5011-DA54-A55B562098F6}"/>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5283E88A-4A0C-C02D-A42A-FAC4A04F3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0DB23-EC57-5E0B-9052-B6091DA7B06C}"/>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2886805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389A-AE15-DDAC-1ECB-B875152DCA7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49B9326-7FC3-C03A-01AE-797B129DF38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CA2548-72D7-08F8-F537-8D92E825B3C0}"/>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FBE9ED73-0267-9F2C-FABD-D6A67CE39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85B22-796B-2F6F-95E8-530FC496BFAA}"/>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394725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6D8B6-5163-7D98-962F-46D1EE8E8D5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8EA55B5-D9C9-BDC2-29CB-8288F061D0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9B5FC0C-3684-651E-55EF-A146FEEE53E7}"/>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51E05B5E-9237-49D5-63C1-32FE1B582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BC9F5-3888-4D3A-3B4E-5211AE610AFB}"/>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4009198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22B2-6A55-7020-7398-2F304B8F0C0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A11CA37-7058-2161-BE45-51069340C1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8E1FC87-943F-1C52-B739-EF7163BFF5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98B5D4-CA01-8ADA-8978-F1D40D487E61}"/>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6" name="Footer Placeholder 5">
            <a:extLst>
              <a:ext uri="{FF2B5EF4-FFF2-40B4-BE49-F238E27FC236}">
                <a16:creationId xmlns:a16="http://schemas.microsoft.com/office/drawing/2014/main" id="{2BF435FE-595E-A3CD-A98A-8114F7DCF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734DA2-A593-8C08-17D3-4FED7FFDD7BA}"/>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371335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FD63-BBC4-EF95-D4CB-8B49F14D753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282D678-4B59-082C-7407-19D464D397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01EB276-0BDF-E079-DEB1-50CE12723A7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4C4A1EE-0E44-27D4-3B9F-732B518C14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E8D4CDF-24A6-C5FD-1D3C-54F94E72582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63473A8-C931-CD92-C167-BA1C24F14A87}"/>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8" name="Footer Placeholder 7">
            <a:extLst>
              <a:ext uri="{FF2B5EF4-FFF2-40B4-BE49-F238E27FC236}">
                <a16:creationId xmlns:a16="http://schemas.microsoft.com/office/drawing/2014/main" id="{716557C2-122F-5E3C-87FE-895F6A94A5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C42A8-51BA-B677-9C1F-E86B7B891FFD}"/>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3847926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86B1-54B6-78F6-E4F0-DD660AB197F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15BB410-CB99-3FF6-8837-C09D98C90C8A}"/>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4" name="Footer Placeholder 3">
            <a:extLst>
              <a:ext uri="{FF2B5EF4-FFF2-40B4-BE49-F238E27FC236}">
                <a16:creationId xmlns:a16="http://schemas.microsoft.com/office/drawing/2014/main" id="{E432C474-FE06-7E94-7F71-F1BD6EDF4F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40727C-39D4-7D83-6D03-8761AD17BB15}"/>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1947172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0D1B45-1450-8383-F3F4-E4D326693751}"/>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3" name="Footer Placeholder 2">
            <a:extLst>
              <a:ext uri="{FF2B5EF4-FFF2-40B4-BE49-F238E27FC236}">
                <a16:creationId xmlns:a16="http://schemas.microsoft.com/office/drawing/2014/main" id="{F0E9A7B2-52A4-4C6E-A568-A19E625266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003034-55C6-8CBA-C6C8-53EE8FD14305}"/>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4235484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10A4-BDE5-6062-F81D-D79E4678F7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8010626-9290-4481-5C65-871B25DDDF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8C54E64-CA57-B70C-5BB0-C46E6E6037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F1C1B5-7145-AEB8-0C2B-5CC346383430}"/>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6" name="Footer Placeholder 5">
            <a:extLst>
              <a:ext uri="{FF2B5EF4-FFF2-40B4-BE49-F238E27FC236}">
                <a16:creationId xmlns:a16="http://schemas.microsoft.com/office/drawing/2014/main" id="{74CC2C58-DEEE-9D2D-94C5-587B883EF2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E2AC5-F6F0-EACF-1519-26AE0A880A20}"/>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28243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4716E-5567-B53F-F169-8708F4CA53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21C4A95-4D69-D4BF-936E-2E1A756C3B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8C1952-98CF-0BE1-987F-14AD1E4D6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F797E7-9B54-D86A-49B3-E1648E45872A}"/>
              </a:ext>
            </a:extLst>
          </p:cNvPr>
          <p:cNvSpPr>
            <a:spLocks noGrp="1"/>
          </p:cNvSpPr>
          <p:nvPr>
            <p:ph type="dt" sz="half" idx="10"/>
          </p:nvPr>
        </p:nvSpPr>
        <p:spPr/>
        <p:txBody>
          <a:bodyPr/>
          <a:lstStyle/>
          <a:p>
            <a:fld id="{392E9DF5-5FD1-4A46-8FE0-861393CFB07E}" type="datetimeFigureOut">
              <a:rPr lang="en-US" smtClean="0"/>
              <a:t>6/13/24</a:t>
            </a:fld>
            <a:endParaRPr lang="en-US"/>
          </a:p>
        </p:txBody>
      </p:sp>
      <p:sp>
        <p:nvSpPr>
          <p:cNvPr id="6" name="Footer Placeholder 5">
            <a:extLst>
              <a:ext uri="{FF2B5EF4-FFF2-40B4-BE49-F238E27FC236}">
                <a16:creationId xmlns:a16="http://schemas.microsoft.com/office/drawing/2014/main" id="{2D247CAF-0242-2B47-8854-844B5149EB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6172F9-4903-7869-CC07-6A75B5BEB4CA}"/>
              </a:ext>
            </a:extLst>
          </p:cNvPr>
          <p:cNvSpPr>
            <a:spLocks noGrp="1"/>
          </p:cNvSpPr>
          <p:nvPr>
            <p:ph type="sldNum" sz="quarter" idx="12"/>
          </p:nvPr>
        </p:nvSpPr>
        <p:spPr/>
        <p:txBody>
          <a:bodyPr/>
          <a:lstStyle/>
          <a:p>
            <a:fld id="{CD71BF7A-7E5A-9243-9847-C283532E51BE}" type="slidenum">
              <a:rPr lang="en-US" smtClean="0"/>
              <a:t>‹#›</a:t>
            </a:fld>
            <a:endParaRPr lang="en-US"/>
          </a:p>
        </p:txBody>
      </p:sp>
    </p:spTree>
    <p:extLst>
      <p:ext uri="{BB962C8B-B14F-4D97-AF65-F5344CB8AC3E}">
        <p14:creationId xmlns:p14="http://schemas.microsoft.com/office/powerpoint/2010/main" val="273387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E51D3F-F969-A61E-CE4C-D3C1A85E5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A6E6AEA-7176-2C16-8B67-F038C3E16D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92AE55-2209-E34F-34D0-017057C1E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2E9DF5-5FD1-4A46-8FE0-861393CFB07E}" type="datetimeFigureOut">
              <a:rPr lang="en-US" smtClean="0"/>
              <a:t>6/13/24</a:t>
            </a:fld>
            <a:endParaRPr lang="en-US"/>
          </a:p>
        </p:txBody>
      </p:sp>
      <p:sp>
        <p:nvSpPr>
          <p:cNvPr id="5" name="Footer Placeholder 4">
            <a:extLst>
              <a:ext uri="{FF2B5EF4-FFF2-40B4-BE49-F238E27FC236}">
                <a16:creationId xmlns:a16="http://schemas.microsoft.com/office/drawing/2014/main" id="{BBC5D41E-1FC3-CADB-7F03-297B6EFA6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D21EBB-6091-E679-7AD4-079574920E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1BF7A-7E5A-9243-9847-C283532E51BE}" type="slidenum">
              <a:rPr lang="en-US" smtClean="0"/>
              <a:t>‹#›</a:t>
            </a:fld>
            <a:endParaRPr lang="en-US"/>
          </a:p>
        </p:txBody>
      </p:sp>
    </p:spTree>
    <p:extLst>
      <p:ext uri="{BB962C8B-B14F-4D97-AF65-F5344CB8AC3E}">
        <p14:creationId xmlns:p14="http://schemas.microsoft.com/office/powerpoint/2010/main" val="20127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jpeg"/><Relationship Id="rId2" Type="http://schemas.microsoft.com/office/2018/10/relationships/comments" Target="../comments/modernComment_162_B553D0A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jpeg"/><Relationship Id="rId2" Type="http://schemas.microsoft.com/office/2018/10/relationships/comments" Target="../comments/modernComment_238_B7D876D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BrighterCommand/Brighter" TargetMode="External"/><Relationship Id="rId2" Type="http://schemas.openxmlformats.org/officeDocument/2006/relationships/hyperlink" Target="https://github.com/iancooper/KafkaForDotNetDevs" TargetMode="External"/><Relationship Id="rId1" Type="http://schemas.openxmlformats.org/officeDocument/2006/relationships/slideLayout" Target="../slideLayouts/slideLayout7.xml"/><Relationship Id="rId4" Type="http://schemas.openxmlformats.org/officeDocument/2006/relationships/hyperlink" Target="https://github.com/iancooper/Presentation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251E-9713-F6EF-B06B-CE2EAECBEF5E}"/>
              </a:ext>
            </a:extLst>
          </p:cNvPr>
          <p:cNvSpPr>
            <a:spLocks noGrp="1"/>
          </p:cNvSpPr>
          <p:nvPr>
            <p:ph type="ctrTitle"/>
          </p:nvPr>
        </p:nvSpPr>
        <p:spPr/>
        <p:txBody>
          <a:bodyPr/>
          <a:lstStyle/>
          <a:p>
            <a:r>
              <a:rPr lang="en-US" dirty="0"/>
              <a:t>Kafka for .NET Developers</a:t>
            </a:r>
          </a:p>
        </p:txBody>
      </p:sp>
      <p:sp>
        <p:nvSpPr>
          <p:cNvPr id="3" name="Subtitle 2">
            <a:extLst>
              <a:ext uri="{FF2B5EF4-FFF2-40B4-BE49-F238E27FC236}">
                <a16:creationId xmlns:a16="http://schemas.microsoft.com/office/drawing/2014/main" id="{DFD15D63-5E4A-9D54-AFBF-09DF141C5757}"/>
              </a:ext>
            </a:extLst>
          </p:cNvPr>
          <p:cNvSpPr>
            <a:spLocks noGrp="1"/>
          </p:cNvSpPr>
          <p:nvPr>
            <p:ph type="subTitle" idx="1"/>
          </p:nvPr>
        </p:nvSpPr>
        <p:spPr/>
        <p:txBody>
          <a:bodyPr/>
          <a:lstStyle/>
          <a:p>
            <a:r>
              <a:rPr lang="en-US" dirty="0"/>
              <a:t>Ian Cooper</a:t>
            </a:r>
          </a:p>
          <a:p>
            <a:r>
              <a:rPr lang="en-US" dirty="0"/>
              <a:t>X/</a:t>
            </a:r>
            <a:r>
              <a:rPr lang="en-US" dirty="0" err="1"/>
              <a:t>Hachyderm</a:t>
            </a:r>
            <a:r>
              <a:rPr lang="en-US" dirty="0"/>
              <a:t>: </a:t>
            </a:r>
            <a:r>
              <a:rPr lang="en-US" dirty="0" err="1"/>
              <a:t>ICooper</a:t>
            </a:r>
            <a:endParaRPr lang="en-US" dirty="0"/>
          </a:p>
        </p:txBody>
      </p:sp>
    </p:spTree>
    <p:extLst>
      <p:ext uri="{BB962C8B-B14F-4D97-AF65-F5344CB8AC3E}">
        <p14:creationId xmlns:p14="http://schemas.microsoft.com/office/powerpoint/2010/main" val="3651648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7F21F2-BAE5-084D-238A-DD5E0E64BBDB}"/>
              </a:ext>
            </a:extLst>
          </p:cNvPr>
          <p:cNvPicPr>
            <a:picLocks noChangeAspect="1"/>
          </p:cNvPicPr>
          <p:nvPr/>
        </p:nvPicPr>
        <p:blipFill>
          <a:blip r:embed="rId3"/>
          <a:stretch>
            <a:fillRect/>
          </a:stretch>
        </p:blipFill>
        <p:spPr>
          <a:xfrm>
            <a:off x="755982" y="460249"/>
            <a:ext cx="10680036" cy="5937502"/>
          </a:xfrm>
          <a:prstGeom prst="rect">
            <a:avLst/>
          </a:prstGeom>
        </p:spPr>
      </p:pic>
    </p:spTree>
    <p:extLst>
      <p:ext uri="{BB962C8B-B14F-4D97-AF65-F5344CB8AC3E}">
        <p14:creationId xmlns:p14="http://schemas.microsoft.com/office/powerpoint/2010/main" val="676500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498E0-EDCE-0643-55D6-3F03879F920F}"/>
              </a:ext>
            </a:extLst>
          </p:cNvPr>
          <p:cNvPicPr>
            <a:picLocks noChangeAspect="1"/>
          </p:cNvPicPr>
          <p:nvPr/>
        </p:nvPicPr>
        <p:blipFill>
          <a:blip r:embed="rId3"/>
          <a:stretch>
            <a:fillRect/>
          </a:stretch>
        </p:blipFill>
        <p:spPr>
          <a:xfrm>
            <a:off x="3352801" y="495363"/>
            <a:ext cx="5358240" cy="5867273"/>
          </a:xfrm>
          <a:prstGeom prst="rect">
            <a:avLst/>
          </a:prstGeom>
        </p:spPr>
      </p:pic>
    </p:spTree>
    <p:extLst>
      <p:ext uri="{BB962C8B-B14F-4D97-AF65-F5344CB8AC3E}">
        <p14:creationId xmlns:p14="http://schemas.microsoft.com/office/powerpoint/2010/main" val="396535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0A9B47-C0EA-5695-54CC-984A84F546F4}"/>
              </a:ext>
            </a:extLst>
          </p:cNvPr>
          <p:cNvPicPr>
            <a:picLocks noChangeAspect="1"/>
          </p:cNvPicPr>
          <p:nvPr/>
        </p:nvPicPr>
        <p:blipFill>
          <a:blip r:embed="rId3"/>
          <a:stretch>
            <a:fillRect/>
          </a:stretch>
        </p:blipFill>
        <p:spPr>
          <a:xfrm>
            <a:off x="725788" y="421639"/>
            <a:ext cx="10992324" cy="5911428"/>
          </a:xfrm>
          <a:prstGeom prst="rect">
            <a:avLst/>
          </a:prstGeom>
        </p:spPr>
      </p:pic>
    </p:spTree>
    <p:extLst>
      <p:ext uri="{BB962C8B-B14F-4D97-AF65-F5344CB8AC3E}">
        <p14:creationId xmlns:p14="http://schemas.microsoft.com/office/powerpoint/2010/main" val="1919802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737C-C6BE-9712-29FB-FD7B478F34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9B831BB-B182-4468-A966-C6D8F71214D7}"/>
              </a:ext>
            </a:extLst>
          </p:cNvPr>
          <p:cNvSpPr>
            <a:spLocks noGrp="1"/>
          </p:cNvSpPr>
          <p:nvPr>
            <p:ph idx="1"/>
          </p:nvPr>
        </p:nvSpPr>
        <p:spPr/>
        <p:txBody>
          <a:bodyPr>
            <a:normAutofit/>
          </a:bodyPr>
          <a:lstStyle/>
          <a:p>
            <a:pPr>
              <a:buFont typeface="+mj-lt"/>
              <a:buAutoNum type="arabicPeriod"/>
            </a:pPr>
            <a:r>
              <a:rPr lang="en-GB" dirty="0">
                <a:solidFill>
                  <a:schemeClr val="bg2">
                    <a:lumMod val="90000"/>
                  </a:schemeClr>
                </a:solidFill>
              </a:rPr>
              <a:t>Kafka</a:t>
            </a:r>
          </a:p>
          <a:p>
            <a:pPr>
              <a:buFont typeface="+mj-lt"/>
              <a:buAutoNum type="arabicPeriod"/>
            </a:pPr>
            <a:r>
              <a:rPr lang="en-GB" dirty="0"/>
              <a:t>Kafka and C#</a:t>
            </a:r>
          </a:p>
          <a:p>
            <a:pPr>
              <a:buFont typeface="+mj-lt"/>
              <a:buAutoNum type="arabicPeriod"/>
            </a:pPr>
            <a:r>
              <a:rPr lang="en-GB" dirty="0">
                <a:solidFill>
                  <a:schemeClr val="bg2">
                    <a:lumMod val="90000"/>
                  </a:schemeClr>
                </a:solidFill>
              </a:rPr>
              <a:t>Under the Hood</a:t>
            </a:r>
          </a:p>
          <a:p>
            <a:pPr>
              <a:buFont typeface="+mj-lt"/>
              <a:buAutoNum type="arabicPeriod"/>
            </a:pPr>
            <a:r>
              <a:rPr lang="en-GB" dirty="0">
                <a:solidFill>
                  <a:schemeClr val="bg2">
                    <a:lumMod val="90000"/>
                  </a:schemeClr>
                </a:solidFill>
              </a:rPr>
              <a:t>Reliable Producer</a:t>
            </a:r>
          </a:p>
          <a:p>
            <a:pPr>
              <a:buFont typeface="+mj-lt"/>
              <a:buAutoNum type="arabicPeriod"/>
            </a:pPr>
            <a:r>
              <a:rPr lang="en-GB" dirty="0">
                <a:solidFill>
                  <a:schemeClr val="bg2">
                    <a:lumMod val="90000"/>
                  </a:schemeClr>
                </a:solidFill>
              </a:rPr>
              <a:t>Reliable Consumer</a:t>
            </a:r>
          </a:p>
          <a:p>
            <a:pPr>
              <a:buFont typeface="+mj-lt"/>
              <a:buAutoNum type="arabicPeriod"/>
            </a:pPr>
            <a:r>
              <a:rPr lang="en-GB" dirty="0">
                <a:solidFill>
                  <a:schemeClr val="bg2">
                    <a:lumMod val="90000"/>
                  </a:schemeClr>
                </a:solidFill>
              </a:rPr>
              <a:t> Serializers, De-serializers &amp; Schema Registry</a:t>
            </a:r>
          </a:p>
        </p:txBody>
      </p:sp>
      <p:sp>
        <p:nvSpPr>
          <p:cNvPr id="4" name="TextBox 3">
            <a:extLst>
              <a:ext uri="{FF2B5EF4-FFF2-40B4-BE49-F238E27FC236}">
                <a16:creationId xmlns:a16="http://schemas.microsoft.com/office/drawing/2014/main" id="{F235231C-759A-35D4-CE70-3443436D5A02}"/>
              </a:ext>
            </a:extLst>
          </p:cNvPr>
          <p:cNvSpPr txBox="1"/>
          <p:nvPr/>
        </p:nvSpPr>
        <p:spPr>
          <a:xfrm>
            <a:off x="10775500" y="365125"/>
            <a:ext cx="578300" cy="369332"/>
          </a:xfrm>
          <a:prstGeom prst="rect">
            <a:avLst/>
          </a:prstGeom>
          <a:noFill/>
        </p:spPr>
        <p:txBody>
          <a:bodyPr wrap="none" rtlCol="0">
            <a:spAutoFit/>
          </a:bodyPr>
          <a:lstStyle/>
          <a:p>
            <a:r>
              <a:rPr lang="en-US" dirty="0"/>
              <a:t>T:10</a:t>
            </a:r>
          </a:p>
        </p:txBody>
      </p:sp>
    </p:spTree>
    <p:extLst>
      <p:ext uri="{BB962C8B-B14F-4D97-AF65-F5344CB8AC3E}">
        <p14:creationId xmlns:p14="http://schemas.microsoft.com/office/powerpoint/2010/main" val="3053905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12414-A398-7810-2844-0BEE27D9D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1BB30-B24F-AC93-A477-A1B432764423}"/>
              </a:ext>
            </a:extLst>
          </p:cNvPr>
          <p:cNvSpPr>
            <a:spLocks noGrp="1"/>
          </p:cNvSpPr>
          <p:nvPr>
            <p:ph type="title"/>
          </p:nvPr>
        </p:nvSpPr>
        <p:spPr/>
        <p:txBody>
          <a:bodyPr/>
          <a:lstStyle/>
          <a:p>
            <a:r>
              <a:rPr lang="en-US" dirty="0"/>
              <a:t>Building a Transmogrifier</a:t>
            </a:r>
          </a:p>
        </p:txBody>
      </p:sp>
      <p:pic>
        <p:nvPicPr>
          <p:cNvPr id="1026" name="Picture 2" descr="Transmogrifier gun - GodWiki">
            <a:extLst>
              <a:ext uri="{FF2B5EF4-FFF2-40B4-BE49-F238E27FC236}">
                <a16:creationId xmlns:a16="http://schemas.microsoft.com/office/drawing/2014/main" id="{0ADBAC76-2F2D-E0D8-67F5-27A0E6EAD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EACEB8-E68C-7A8F-269C-54F835AD8FA6}"/>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5" name="Picture 4" descr="A close-up of a device&#10;&#10;Description automatically generated">
            <a:extLst>
              <a:ext uri="{FF2B5EF4-FFF2-40B4-BE49-F238E27FC236}">
                <a16:creationId xmlns:a16="http://schemas.microsoft.com/office/drawing/2014/main" id="{CA645954-DB0F-D57E-90CD-223ADEFB6DD7}"/>
              </a:ext>
            </a:extLst>
          </p:cNvPr>
          <p:cNvPicPr>
            <a:picLocks noChangeAspect="1"/>
          </p:cNvPicPr>
          <p:nvPr/>
        </p:nvPicPr>
        <p:blipFill>
          <a:blip r:embed="rId3"/>
          <a:stretch>
            <a:fillRect/>
          </a:stretch>
        </p:blipFill>
        <p:spPr>
          <a:xfrm>
            <a:off x="3925584" y="2977730"/>
            <a:ext cx="7772400" cy="1110342"/>
          </a:xfrm>
          <a:prstGeom prst="rect">
            <a:avLst/>
          </a:prstGeom>
        </p:spPr>
      </p:pic>
    </p:spTree>
    <p:extLst>
      <p:ext uri="{BB962C8B-B14F-4D97-AF65-F5344CB8AC3E}">
        <p14:creationId xmlns:p14="http://schemas.microsoft.com/office/powerpoint/2010/main" val="2376889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12414-A398-7810-2844-0BEE27D9D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1BB30-B24F-AC93-A477-A1B432764423}"/>
              </a:ext>
            </a:extLst>
          </p:cNvPr>
          <p:cNvSpPr>
            <a:spLocks noGrp="1"/>
          </p:cNvSpPr>
          <p:nvPr>
            <p:ph type="title"/>
          </p:nvPr>
        </p:nvSpPr>
        <p:spPr/>
        <p:txBody>
          <a:bodyPr/>
          <a:lstStyle/>
          <a:p>
            <a:r>
              <a:rPr lang="en-US" dirty="0"/>
              <a:t>Building a Transmogrifier</a:t>
            </a:r>
          </a:p>
        </p:txBody>
      </p:sp>
      <p:sp>
        <p:nvSpPr>
          <p:cNvPr id="7" name="TextBox 6">
            <a:extLst>
              <a:ext uri="{FF2B5EF4-FFF2-40B4-BE49-F238E27FC236}">
                <a16:creationId xmlns:a16="http://schemas.microsoft.com/office/drawing/2014/main" id="{8EEACEB8-E68C-7A8F-269C-54F835AD8FA6}"/>
              </a:ext>
            </a:extLst>
          </p:cNvPr>
          <p:cNvSpPr txBox="1"/>
          <p:nvPr/>
        </p:nvSpPr>
        <p:spPr>
          <a:xfrm>
            <a:off x="838200" y="5375114"/>
            <a:ext cx="2633093" cy="307777"/>
          </a:xfrm>
          <a:prstGeom prst="rect">
            <a:avLst/>
          </a:prstGeom>
          <a:noFill/>
        </p:spPr>
        <p:txBody>
          <a:bodyPr wrap="none" rtlCol="0">
            <a:spAutoFit/>
          </a:bodyPr>
          <a:lstStyle/>
          <a:p>
            <a:r>
              <a:rPr lang="en-US" sz="1400" dirty="0"/>
              <a:t>Tommy </a:t>
            </a:r>
            <a:r>
              <a:rPr lang="en-US" sz="1400" dirty="0" err="1"/>
              <a:t>og</a:t>
            </a:r>
            <a:r>
              <a:rPr lang="en-US" sz="1400" dirty="0"/>
              <a:t> </a:t>
            </a:r>
            <a:r>
              <a:rPr lang="en-US" sz="1400" dirty="0" err="1"/>
              <a:t>Tigern</a:t>
            </a:r>
            <a:r>
              <a:rPr lang="en-US" sz="1400" dirty="0"/>
              <a:t> – Bill Watterson</a:t>
            </a:r>
          </a:p>
        </p:txBody>
      </p:sp>
      <p:pic>
        <p:nvPicPr>
          <p:cNvPr id="5" name="Picture 4" descr="A close-up of a device&#10;&#10;Description automatically generated">
            <a:extLst>
              <a:ext uri="{FF2B5EF4-FFF2-40B4-BE49-F238E27FC236}">
                <a16:creationId xmlns:a16="http://schemas.microsoft.com/office/drawing/2014/main" id="{CA645954-DB0F-D57E-90CD-223ADEFB6DD7}"/>
              </a:ext>
            </a:extLst>
          </p:cNvPr>
          <p:cNvPicPr>
            <a:picLocks noChangeAspect="1"/>
          </p:cNvPicPr>
          <p:nvPr/>
        </p:nvPicPr>
        <p:blipFill>
          <a:blip r:embed="rId3"/>
          <a:stretch>
            <a:fillRect/>
          </a:stretch>
        </p:blipFill>
        <p:spPr>
          <a:xfrm>
            <a:off x="3925584" y="2977730"/>
            <a:ext cx="7772400" cy="1110342"/>
          </a:xfrm>
          <a:prstGeom prst="rect">
            <a:avLst/>
          </a:prstGeom>
        </p:spPr>
      </p:pic>
      <p:pic>
        <p:nvPicPr>
          <p:cNvPr id="3" name="Picture 2" descr="Tronsmo Bøker og Tegneserier - TOMMY OG TIGERN 06 - DET VITENSKAPELIGE ...">
            <a:extLst>
              <a:ext uri="{FF2B5EF4-FFF2-40B4-BE49-F238E27FC236}">
                <a16:creationId xmlns:a16="http://schemas.microsoft.com/office/drawing/2014/main" id="{DE7FEA12-4A6F-1DF9-2066-777B64818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54" y="2063750"/>
            <a:ext cx="25400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656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C3F97-A6EA-C09F-EE94-B686270498BB}"/>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E73158D3-568C-6754-E4F0-7EF11FAAD165}"/>
              </a:ext>
            </a:extLst>
          </p:cNvPr>
          <p:cNvPicPr>
            <a:picLocks noChangeAspect="1"/>
          </p:cNvPicPr>
          <p:nvPr/>
        </p:nvPicPr>
        <p:blipFill>
          <a:blip r:embed="rId3"/>
          <a:stretch>
            <a:fillRect/>
          </a:stretch>
        </p:blipFill>
        <p:spPr>
          <a:xfrm>
            <a:off x="991092" y="1496820"/>
            <a:ext cx="9676346" cy="5145853"/>
          </a:xfrm>
          <a:prstGeom prst="rect">
            <a:avLst/>
          </a:prstGeom>
        </p:spPr>
      </p:pic>
      <p:sp>
        <p:nvSpPr>
          <p:cNvPr id="2" name="Title 1">
            <a:extLst>
              <a:ext uri="{FF2B5EF4-FFF2-40B4-BE49-F238E27FC236}">
                <a16:creationId xmlns:a16="http://schemas.microsoft.com/office/drawing/2014/main" id="{FEFF52E6-3803-BF41-F486-5F596300F32C}"/>
              </a:ext>
            </a:extLst>
          </p:cNvPr>
          <p:cNvSpPr>
            <a:spLocks noGrp="1"/>
          </p:cNvSpPr>
          <p:nvPr>
            <p:ph type="title"/>
          </p:nvPr>
        </p:nvSpPr>
        <p:spPr/>
        <p:txBody>
          <a:bodyPr/>
          <a:lstStyle/>
          <a:p>
            <a:r>
              <a:rPr lang="en-US" dirty="0"/>
              <a:t>Producing a Message in C#</a:t>
            </a:r>
          </a:p>
        </p:txBody>
      </p:sp>
      <p:sp>
        <p:nvSpPr>
          <p:cNvPr id="6" name="Up Arrow 5">
            <a:extLst>
              <a:ext uri="{FF2B5EF4-FFF2-40B4-BE49-F238E27FC236}">
                <a16:creationId xmlns:a16="http://schemas.microsoft.com/office/drawing/2014/main" id="{0F3EDBA6-3595-E763-9295-3D9F57DFB651}"/>
              </a:ext>
            </a:extLst>
          </p:cNvPr>
          <p:cNvSpPr/>
          <p:nvPr/>
        </p:nvSpPr>
        <p:spPr>
          <a:xfrm rot="14070170">
            <a:off x="8039840" y="1032411"/>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937E4C-E751-3701-7713-77FF0FB2FE92}"/>
              </a:ext>
            </a:extLst>
          </p:cNvPr>
          <p:cNvPicPr>
            <a:picLocks noChangeAspect="1"/>
          </p:cNvPicPr>
          <p:nvPr/>
        </p:nvPicPr>
        <p:blipFill>
          <a:blip r:embed="rId4"/>
          <a:stretch>
            <a:fillRect/>
          </a:stretch>
        </p:blipFill>
        <p:spPr>
          <a:xfrm>
            <a:off x="8237137" y="329951"/>
            <a:ext cx="3365258" cy="1002129"/>
          </a:xfrm>
          <a:prstGeom prst="rect">
            <a:avLst/>
          </a:prstGeom>
        </p:spPr>
      </p:pic>
      <p:sp>
        <p:nvSpPr>
          <p:cNvPr id="13" name="Up Arrow 12">
            <a:extLst>
              <a:ext uri="{FF2B5EF4-FFF2-40B4-BE49-F238E27FC236}">
                <a16:creationId xmlns:a16="http://schemas.microsoft.com/office/drawing/2014/main" id="{409F6197-0BBE-8018-3A5F-21BC99BA8CE0}"/>
              </a:ext>
            </a:extLst>
          </p:cNvPr>
          <p:cNvSpPr/>
          <p:nvPr/>
        </p:nvSpPr>
        <p:spPr>
          <a:xfrm rot="7423393">
            <a:off x="3177789" y="1273300"/>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AC606D3-71FB-CFE0-7741-765C5FD141D9}"/>
              </a:ext>
            </a:extLst>
          </p:cNvPr>
          <p:cNvSpPr txBox="1"/>
          <p:nvPr/>
        </p:nvSpPr>
        <p:spPr>
          <a:xfrm>
            <a:off x="530942" y="1404046"/>
            <a:ext cx="2015525" cy="523220"/>
          </a:xfrm>
          <a:prstGeom prst="rect">
            <a:avLst/>
          </a:prstGeom>
          <a:solidFill>
            <a:schemeClr val="accent4">
              <a:lumMod val="20000"/>
              <a:lumOff val="80000"/>
              <a:alpha val="46000"/>
            </a:schemeClr>
          </a:solidFill>
        </p:spPr>
        <p:txBody>
          <a:bodyPr wrap="square" rtlCol="0">
            <a:spAutoFit/>
          </a:bodyPr>
          <a:lstStyle/>
          <a:p>
            <a:r>
              <a:rPr lang="en-US" sz="1400" dirty="0"/>
              <a:t>The topic we want to produce to.</a:t>
            </a:r>
          </a:p>
        </p:txBody>
      </p:sp>
      <p:sp>
        <p:nvSpPr>
          <p:cNvPr id="18" name="Up Arrow 17">
            <a:extLst>
              <a:ext uri="{FF2B5EF4-FFF2-40B4-BE49-F238E27FC236}">
                <a16:creationId xmlns:a16="http://schemas.microsoft.com/office/drawing/2014/main" id="{C3A1E5BB-85FE-CCE3-51EF-1B19FB2E6627}"/>
              </a:ext>
            </a:extLst>
          </p:cNvPr>
          <p:cNvSpPr/>
          <p:nvPr/>
        </p:nvSpPr>
        <p:spPr>
          <a:xfrm rot="18124064">
            <a:off x="8062643" y="2876594"/>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0CD2017-4DBD-C44C-E696-C1777F2C60DE}"/>
              </a:ext>
            </a:extLst>
          </p:cNvPr>
          <p:cNvSpPr txBox="1"/>
          <p:nvPr/>
        </p:nvSpPr>
        <p:spPr>
          <a:xfrm>
            <a:off x="7902123" y="4060087"/>
            <a:ext cx="3498189" cy="954107"/>
          </a:xfrm>
          <a:prstGeom prst="rect">
            <a:avLst/>
          </a:prstGeom>
          <a:solidFill>
            <a:schemeClr val="accent4">
              <a:lumMod val="20000"/>
              <a:lumOff val="80000"/>
              <a:alpha val="46000"/>
            </a:schemeClr>
          </a:solidFill>
        </p:spPr>
        <p:txBody>
          <a:bodyPr wrap="square" rtlCol="0">
            <a:spAutoFit/>
          </a:bodyPr>
          <a:lstStyle/>
          <a:p>
            <a:r>
              <a:rPr lang="en-US" sz="1400" dirty="0"/>
              <a:t>Create a producer from the config; note that </a:t>
            </a:r>
            <a:r>
              <a:rPr lang="en-US" sz="1400" dirty="0" err="1"/>
              <a:t>ProducerBuilder</a:t>
            </a:r>
            <a:r>
              <a:rPr lang="en-US" sz="1400" dirty="0"/>
              <a:t>&lt;string, string&gt; means:</a:t>
            </a:r>
          </a:p>
          <a:p>
            <a:r>
              <a:rPr lang="en-US" sz="1400" dirty="0"/>
              <a:t>- key: string</a:t>
            </a:r>
          </a:p>
          <a:p>
            <a:r>
              <a:rPr lang="en-US" sz="1400" dirty="0"/>
              <a:t>- value: string</a:t>
            </a:r>
          </a:p>
        </p:txBody>
      </p:sp>
      <p:sp>
        <p:nvSpPr>
          <p:cNvPr id="21" name="TextBox 20">
            <a:extLst>
              <a:ext uri="{FF2B5EF4-FFF2-40B4-BE49-F238E27FC236}">
                <a16:creationId xmlns:a16="http://schemas.microsoft.com/office/drawing/2014/main" id="{9DA19DFF-EAEB-6443-57DA-A2C2557C95C7}"/>
              </a:ext>
            </a:extLst>
          </p:cNvPr>
          <p:cNvSpPr txBox="1"/>
          <p:nvPr/>
        </p:nvSpPr>
        <p:spPr>
          <a:xfrm>
            <a:off x="4289877" y="5402856"/>
            <a:ext cx="3429083" cy="523220"/>
          </a:xfrm>
          <a:prstGeom prst="rect">
            <a:avLst/>
          </a:prstGeom>
          <a:solidFill>
            <a:schemeClr val="accent4">
              <a:lumMod val="20000"/>
              <a:lumOff val="80000"/>
              <a:alpha val="46000"/>
            </a:schemeClr>
          </a:solidFill>
        </p:spPr>
        <p:txBody>
          <a:bodyPr wrap="square" rtlCol="0">
            <a:spAutoFit/>
          </a:bodyPr>
          <a:lstStyle/>
          <a:p>
            <a:r>
              <a:rPr lang="en-US" sz="1400" dirty="0"/>
              <a:t>Produce a message to a topic; build message from our data</a:t>
            </a:r>
          </a:p>
        </p:txBody>
      </p:sp>
      <p:sp>
        <p:nvSpPr>
          <p:cNvPr id="22" name="Up Arrow 21">
            <a:extLst>
              <a:ext uri="{FF2B5EF4-FFF2-40B4-BE49-F238E27FC236}">
                <a16:creationId xmlns:a16="http://schemas.microsoft.com/office/drawing/2014/main" id="{0EF6926F-84BD-723E-072A-183734552CDF}"/>
              </a:ext>
            </a:extLst>
          </p:cNvPr>
          <p:cNvSpPr/>
          <p:nvPr/>
        </p:nvSpPr>
        <p:spPr>
          <a:xfrm rot="18124064">
            <a:off x="4710134" y="3006063"/>
            <a:ext cx="153700" cy="299311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a:extLst>
              <a:ext uri="{FF2B5EF4-FFF2-40B4-BE49-F238E27FC236}">
                <a16:creationId xmlns:a16="http://schemas.microsoft.com/office/drawing/2014/main" id="{324304EF-5945-4694-4D05-437B1299C6BF}"/>
              </a:ext>
            </a:extLst>
          </p:cNvPr>
          <p:cNvSpPr/>
          <p:nvPr/>
        </p:nvSpPr>
        <p:spPr>
          <a:xfrm rot="7423393">
            <a:off x="1200821" y="4602708"/>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B1D6DD2-098F-2E79-8823-D1F6B13AB6FB}"/>
              </a:ext>
            </a:extLst>
          </p:cNvPr>
          <p:cNvSpPr txBox="1"/>
          <p:nvPr/>
        </p:nvSpPr>
        <p:spPr>
          <a:xfrm>
            <a:off x="442149" y="4350355"/>
            <a:ext cx="792101" cy="307777"/>
          </a:xfrm>
          <a:prstGeom prst="rect">
            <a:avLst/>
          </a:prstGeom>
          <a:solidFill>
            <a:schemeClr val="accent4">
              <a:lumMod val="20000"/>
              <a:lumOff val="80000"/>
              <a:alpha val="46000"/>
            </a:schemeClr>
          </a:solidFill>
        </p:spPr>
        <p:txBody>
          <a:bodyPr wrap="square" rtlCol="0">
            <a:spAutoFit/>
          </a:bodyPr>
          <a:lstStyle/>
          <a:p>
            <a:r>
              <a:rPr lang="en-US" sz="1400" dirty="0"/>
              <a:t>Tidy.</a:t>
            </a:r>
          </a:p>
        </p:txBody>
      </p:sp>
      <p:sp>
        <p:nvSpPr>
          <p:cNvPr id="25" name="Up Arrow 24">
            <a:extLst>
              <a:ext uri="{FF2B5EF4-FFF2-40B4-BE49-F238E27FC236}">
                <a16:creationId xmlns:a16="http://schemas.microsoft.com/office/drawing/2014/main" id="{B4BD8DC2-815D-522D-6E54-13434E0CD8FC}"/>
              </a:ext>
            </a:extLst>
          </p:cNvPr>
          <p:cNvSpPr/>
          <p:nvPr/>
        </p:nvSpPr>
        <p:spPr>
          <a:xfrm rot="5584389">
            <a:off x="1354563" y="4165739"/>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88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8" grpId="0" animBg="1"/>
      <p:bldP spid="19" grpId="0" animBg="1"/>
      <p:bldP spid="21" grpId="0" animBg="1"/>
      <p:bldP spid="22" grpId="0" animBg="1"/>
      <p:bldP spid="23" grpId="0" animBg="1"/>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AA97-EA37-C24D-8EEA-E206165ADEE7}"/>
            </a:ext>
          </a:extLst>
        </p:cNvPr>
        <p:cNvGrpSpPr/>
        <p:nvPr/>
      </p:nvGrpSpPr>
      <p:grpSpPr>
        <a:xfrm>
          <a:off x="0" y="0"/>
          <a:ext cx="0" cy="0"/>
          <a:chOff x="0" y="0"/>
          <a:chExt cx="0" cy="0"/>
        </a:xfrm>
      </p:grpSpPr>
      <p:pic>
        <p:nvPicPr>
          <p:cNvPr id="9" name="Picture 8" descr="A computer code with text&#10;&#10;Description automatically generated">
            <a:extLst>
              <a:ext uri="{FF2B5EF4-FFF2-40B4-BE49-F238E27FC236}">
                <a16:creationId xmlns:a16="http://schemas.microsoft.com/office/drawing/2014/main" id="{12A58A6F-5D45-3377-7926-735FEC5AC7DF}"/>
              </a:ext>
            </a:extLst>
          </p:cNvPr>
          <p:cNvPicPr>
            <a:picLocks noChangeAspect="1"/>
          </p:cNvPicPr>
          <p:nvPr/>
        </p:nvPicPr>
        <p:blipFill>
          <a:blip r:embed="rId2"/>
          <a:stretch>
            <a:fillRect/>
          </a:stretch>
        </p:blipFill>
        <p:spPr>
          <a:xfrm>
            <a:off x="288075" y="1552212"/>
            <a:ext cx="11903925" cy="3753576"/>
          </a:xfrm>
          <a:prstGeom prst="rect">
            <a:avLst/>
          </a:prstGeom>
        </p:spPr>
      </p:pic>
      <p:sp>
        <p:nvSpPr>
          <p:cNvPr id="4" name="Title 1">
            <a:extLst>
              <a:ext uri="{FF2B5EF4-FFF2-40B4-BE49-F238E27FC236}">
                <a16:creationId xmlns:a16="http://schemas.microsoft.com/office/drawing/2014/main" id="{AAFC3EF7-BBFB-D328-19BA-E7B702C10FA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Consuming a Message in C#</a:t>
            </a:r>
          </a:p>
        </p:txBody>
      </p:sp>
      <p:sp>
        <p:nvSpPr>
          <p:cNvPr id="5" name="Up Arrow 4">
            <a:extLst>
              <a:ext uri="{FF2B5EF4-FFF2-40B4-BE49-F238E27FC236}">
                <a16:creationId xmlns:a16="http://schemas.microsoft.com/office/drawing/2014/main" id="{3B43B3BA-6D6B-D20C-BC2D-496ED42373A8}"/>
              </a:ext>
            </a:extLst>
          </p:cNvPr>
          <p:cNvSpPr/>
          <p:nvPr/>
        </p:nvSpPr>
        <p:spPr>
          <a:xfrm rot="7330879">
            <a:off x="2325854" y="1572713"/>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F779874-CDF7-27F6-E0DB-C4F96ED5AAFD}"/>
              </a:ext>
            </a:extLst>
          </p:cNvPr>
          <p:cNvSpPr txBox="1"/>
          <p:nvPr/>
        </p:nvSpPr>
        <p:spPr>
          <a:xfrm>
            <a:off x="530942" y="1404046"/>
            <a:ext cx="2015525" cy="523220"/>
          </a:xfrm>
          <a:prstGeom prst="rect">
            <a:avLst/>
          </a:prstGeom>
          <a:solidFill>
            <a:schemeClr val="accent4">
              <a:lumMod val="20000"/>
              <a:lumOff val="80000"/>
              <a:alpha val="46000"/>
            </a:schemeClr>
          </a:solidFill>
        </p:spPr>
        <p:txBody>
          <a:bodyPr wrap="square" rtlCol="0">
            <a:spAutoFit/>
          </a:bodyPr>
          <a:lstStyle/>
          <a:p>
            <a:r>
              <a:rPr lang="en-US" sz="1400" dirty="0"/>
              <a:t>The topic we want to consume from.</a:t>
            </a:r>
          </a:p>
        </p:txBody>
      </p:sp>
      <p:sp>
        <p:nvSpPr>
          <p:cNvPr id="11" name="Up Arrow 10">
            <a:extLst>
              <a:ext uri="{FF2B5EF4-FFF2-40B4-BE49-F238E27FC236}">
                <a16:creationId xmlns:a16="http://schemas.microsoft.com/office/drawing/2014/main" id="{0BF8EECF-E564-92EF-4E3F-EA1230595201}"/>
              </a:ext>
            </a:extLst>
          </p:cNvPr>
          <p:cNvSpPr/>
          <p:nvPr/>
        </p:nvSpPr>
        <p:spPr>
          <a:xfrm rot="14437403">
            <a:off x="6211684" y="2129674"/>
            <a:ext cx="157914" cy="84776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a16="http://schemas.microsoft.com/office/drawing/2014/main" id="{E103CCD7-EB81-BA8C-D7C4-4FB35B77DA10}"/>
              </a:ext>
            </a:extLst>
          </p:cNvPr>
          <p:cNvSpPr/>
          <p:nvPr/>
        </p:nvSpPr>
        <p:spPr>
          <a:xfrm rot="2700414">
            <a:off x="2426064" y="3855138"/>
            <a:ext cx="183162" cy="164607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C659EBB-0324-ADF6-EF38-4A8243D78F14}"/>
              </a:ext>
            </a:extLst>
          </p:cNvPr>
          <p:cNvSpPr txBox="1"/>
          <p:nvPr/>
        </p:nvSpPr>
        <p:spPr>
          <a:xfrm>
            <a:off x="530942" y="5305788"/>
            <a:ext cx="2015525" cy="738664"/>
          </a:xfrm>
          <a:prstGeom prst="rect">
            <a:avLst/>
          </a:prstGeom>
          <a:solidFill>
            <a:schemeClr val="accent4">
              <a:lumMod val="20000"/>
              <a:lumOff val="80000"/>
              <a:alpha val="46000"/>
            </a:schemeClr>
          </a:solidFill>
        </p:spPr>
        <p:txBody>
          <a:bodyPr wrap="square" rtlCol="0">
            <a:spAutoFit/>
          </a:bodyPr>
          <a:lstStyle/>
          <a:p>
            <a:r>
              <a:rPr lang="en-US" sz="1400" dirty="0"/>
              <a:t>Generic, so pass in:</a:t>
            </a:r>
          </a:p>
          <a:p>
            <a:r>
              <a:rPr lang="en-US" sz="1400" dirty="0"/>
              <a:t>- translator</a:t>
            </a:r>
          </a:p>
          <a:p>
            <a:r>
              <a:rPr lang="en-US" sz="1400" dirty="0"/>
              <a:t>- handler</a:t>
            </a:r>
          </a:p>
        </p:txBody>
      </p:sp>
      <p:pic>
        <p:nvPicPr>
          <p:cNvPr id="10" name="Picture 9">
            <a:extLst>
              <a:ext uri="{FF2B5EF4-FFF2-40B4-BE49-F238E27FC236}">
                <a16:creationId xmlns:a16="http://schemas.microsoft.com/office/drawing/2014/main" id="{66AED252-B444-3043-A269-FD2982418E5D}"/>
              </a:ext>
            </a:extLst>
          </p:cNvPr>
          <p:cNvPicPr>
            <a:picLocks noChangeAspect="1"/>
          </p:cNvPicPr>
          <p:nvPr/>
        </p:nvPicPr>
        <p:blipFill>
          <a:blip r:embed="rId3"/>
          <a:stretch>
            <a:fillRect/>
          </a:stretch>
        </p:blipFill>
        <p:spPr>
          <a:xfrm>
            <a:off x="7021844" y="1110115"/>
            <a:ext cx="5045057" cy="1543085"/>
          </a:xfrm>
          <a:prstGeom prst="rect">
            <a:avLst/>
          </a:prstGeom>
        </p:spPr>
      </p:pic>
      <p:sp>
        <p:nvSpPr>
          <p:cNvPr id="26" name="Up Arrow 25">
            <a:extLst>
              <a:ext uri="{FF2B5EF4-FFF2-40B4-BE49-F238E27FC236}">
                <a16:creationId xmlns:a16="http://schemas.microsoft.com/office/drawing/2014/main" id="{C98BAB6D-3FB4-FBE7-01A1-1D052EA32ED4}"/>
              </a:ext>
            </a:extLst>
          </p:cNvPr>
          <p:cNvSpPr/>
          <p:nvPr/>
        </p:nvSpPr>
        <p:spPr>
          <a:xfrm rot="18124064">
            <a:off x="8123067" y="3218127"/>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86B4DC6-C8D3-0C47-A353-710CEFEBED74}"/>
              </a:ext>
            </a:extLst>
          </p:cNvPr>
          <p:cNvSpPr txBox="1"/>
          <p:nvPr/>
        </p:nvSpPr>
        <p:spPr>
          <a:xfrm>
            <a:off x="7962547" y="4401620"/>
            <a:ext cx="3298785" cy="954107"/>
          </a:xfrm>
          <a:prstGeom prst="rect">
            <a:avLst/>
          </a:prstGeom>
          <a:solidFill>
            <a:schemeClr val="accent4">
              <a:lumMod val="20000"/>
              <a:lumOff val="80000"/>
              <a:alpha val="46000"/>
            </a:schemeClr>
          </a:solidFill>
        </p:spPr>
        <p:txBody>
          <a:bodyPr wrap="square" rtlCol="0">
            <a:spAutoFit/>
          </a:bodyPr>
          <a:lstStyle/>
          <a:p>
            <a:r>
              <a:rPr lang="en-US" sz="1400" dirty="0"/>
              <a:t>Create a consumer from the config; note that </a:t>
            </a:r>
            <a:r>
              <a:rPr lang="en-US" sz="1400" dirty="0" err="1"/>
              <a:t>IConsumer</a:t>
            </a:r>
            <a:r>
              <a:rPr lang="en-US" sz="1400" dirty="0"/>
              <a:t>&lt;string, string&gt; means:</a:t>
            </a:r>
          </a:p>
          <a:p>
            <a:r>
              <a:rPr lang="en-US" sz="1400" dirty="0"/>
              <a:t>- key: string</a:t>
            </a:r>
          </a:p>
          <a:p>
            <a:r>
              <a:rPr lang="en-US" sz="1400" dirty="0"/>
              <a:t>- value: string</a:t>
            </a:r>
          </a:p>
        </p:txBody>
      </p:sp>
    </p:spTree>
    <p:extLst>
      <p:ext uri="{BB962C8B-B14F-4D97-AF65-F5344CB8AC3E}">
        <p14:creationId xmlns:p14="http://schemas.microsoft.com/office/powerpoint/2010/main" val="265414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4" grpId="0" animBg="1"/>
      <p:bldP spid="15"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F0C70-9818-512E-8125-C637096FB1C3}"/>
            </a:ext>
          </a:extLst>
        </p:cNvPr>
        <p:cNvGrpSpPr/>
        <p:nvPr/>
      </p:nvGrpSpPr>
      <p:grpSpPr>
        <a:xfrm>
          <a:off x="0" y="0"/>
          <a:ext cx="0" cy="0"/>
          <a:chOff x="0" y="0"/>
          <a:chExt cx="0" cy="0"/>
        </a:xfrm>
      </p:grpSpPr>
      <p:pic>
        <p:nvPicPr>
          <p:cNvPr id="9" name="Picture 8" descr="A screen shot of a computer code&#10;&#10;Description automatically generated">
            <a:extLst>
              <a:ext uri="{FF2B5EF4-FFF2-40B4-BE49-F238E27FC236}">
                <a16:creationId xmlns:a16="http://schemas.microsoft.com/office/drawing/2014/main" id="{A275633C-11ED-F017-06ED-CFA9A0E243BB}"/>
              </a:ext>
            </a:extLst>
          </p:cNvPr>
          <p:cNvPicPr>
            <a:picLocks noChangeAspect="1"/>
          </p:cNvPicPr>
          <p:nvPr/>
        </p:nvPicPr>
        <p:blipFill>
          <a:blip r:embed="rId2"/>
          <a:stretch>
            <a:fillRect/>
          </a:stretch>
        </p:blipFill>
        <p:spPr>
          <a:xfrm>
            <a:off x="123289" y="1278891"/>
            <a:ext cx="11590941" cy="4870064"/>
          </a:xfrm>
          <a:prstGeom prst="rect">
            <a:avLst/>
          </a:prstGeom>
        </p:spPr>
      </p:pic>
      <p:sp>
        <p:nvSpPr>
          <p:cNvPr id="4" name="Title 1">
            <a:extLst>
              <a:ext uri="{FF2B5EF4-FFF2-40B4-BE49-F238E27FC236}">
                <a16:creationId xmlns:a16="http://schemas.microsoft.com/office/drawing/2014/main" id="{2CBF37D9-E5AB-0C68-263D-CE214A0A69E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Consuming a Message in C#</a:t>
            </a:r>
          </a:p>
        </p:txBody>
      </p:sp>
      <p:sp>
        <p:nvSpPr>
          <p:cNvPr id="16" name="Up Arrow 15">
            <a:extLst>
              <a:ext uri="{FF2B5EF4-FFF2-40B4-BE49-F238E27FC236}">
                <a16:creationId xmlns:a16="http://schemas.microsoft.com/office/drawing/2014/main" id="{9F95A0DB-25B5-69D5-BE16-1155E215DFCB}"/>
              </a:ext>
            </a:extLst>
          </p:cNvPr>
          <p:cNvSpPr/>
          <p:nvPr/>
        </p:nvSpPr>
        <p:spPr>
          <a:xfrm rot="6664456">
            <a:off x="2552142" y="1546573"/>
            <a:ext cx="153700" cy="72783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C361D76-143B-DD77-1355-388A4547AFFF}"/>
              </a:ext>
            </a:extLst>
          </p:cNvPr>
          <p:cNvSpPr txBox="1"/>
          <p:nvPr/>
        </p:nvSpPr>
        <p:spPr>
          <a:xfrm>
            <a:off x="123289" y="1605793"/>
            <a:ext cx="2015525" cy="307777"/>
          </a:xfrm>
          <a:prstGeom prst="rect">
            <a:avLst/>
          </a:prstGeom>
          <a:solidFill>
            <a:schemeClr val="accent4">
              <a:lumMod val="20000"/>
              <a:lumOff val="80000"/>
              <a:alpha val="46000"/>
            </a:schemeClr>
          </a:solidFill>
        </p:spPr>
        <p:txBody>
          <a:bodyPr wrap="square" rtlCol="0">
            <a:spAutoFit/>
          </a:bodyPr>
          <a:lstStyle/>
          <a:p>
            <a:r>
              <a:rPr lang="en-US" sz="1400" dirty="0"/>
              <a:t>Subscribe to topic</a:t>
            </a:r>
          </a:p>
        </p:txBody>
      </p:sp>
      <p:sp>
        <p:nvSpPr>
          <p:cNvPr id="18" name="Up Arrow 17">
            <a:extLst>
              <a:ext uri="{FF2B5EF4-FFF2-40B4-BE49-F238E27FC236}">
                <a16:creationId xmlns:a16="http://schemas.microsoft.com/office/drawing/2014/main" id="{4332379C-2F3B-31F7-560A-81CA3FA4C492}"/>
              </a:ext>
            </a:extLst>
          </p:cNvPr>
          <p:cNvSpPr/>
          <p:nvPr/>
        </p:nvSpPr>
        <p:spPr>
          <a:xfrm rot="16018869" flipH="1">
            <a:off x="4544863" y="435156"/>
            <a:ext cx="145949" cy="410396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E00C848-E7ED-D28D-D7AD-F00FF8E4084C}"/>
              </a:ext>
            </a:extLst>
          </p:cNvPr>
          <p:cNvSpPr txBox="1"/>
          <p:nvPr/>
        </p:nvSpPr>
        <p:spPr>
          <a:xfrm>
            <a:off x="6960204" y="2239020"/>
            <a:ext cx="2015525" cy="523220"/>
          </a:xfrm>
          <a:prstGeom prst="rect">
            <a:avLst/>
          </a:prstGeom>
          <a:solidFill>
            <a:schemeClr val="accent4">
              <a:lumMod val="20000"/>
              <a:lumOff val="80000"/>
              <a:alpha val="46000"/>
            </a:schemeClr>
          </a:solidFill>
        </p:spPr>
        <p:txBody>
          <a:bodyPr wrap="square" rtlCol="0">
            <a:spAutoFit/>
          </a:bodyPr>
          <a:lstStyle/>
          <a:p>
            <a:r>
              <a:rPr lang="en-US" sz="1400" dirty="0"/>
              <a:t>Message Pump is an endless loop</a:t>
            </a:r>
          </a:p>
        </p:txBody>
      </p:sp>
      <p:sp>
        <p:nvSpPr>
          <p:cNvPr id="20" name="Up Arrow 19">
            <a:extLst>
              <a:ext uri="{FF2B5EF4-FFF2-40B4-BE49-F238E27FC236}">
                <a16:creationId xmlns:a16="http://schemas.microsoft.com/office/drawing/2014/main" id="{45C00615-AEB9-45EA-B2BE-C0F08FDECFE3}"/>
              </a:ext>
            </a:extLst>
          </p:cNvPr>
          <p:cNvSpPr/>
          <p:nvPr/>
        </p:nvSpPr>
        <p:spPr>
          <a:xfrm rot="18079249">
            <a:off x="6025120" y="2654375"/>
            <a:ext cx="141762" cy="16860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2F24857-489F-95E5-16B8-AA95C3833F18}"/>
              </a:ext>
            </a:extLst>
          </p:cNvPr>
          <p:cNvSpPr txBox="1"/>
          <p:nvPr/>
        </p:nvSpPr>
        <p:spPr>
          <a:xfrm>
            <a:off x="6865538" y="3174583"/>
            <a:ext cx="2015525" cy="954107"/>
          </a:xfrm>
          <a:prstGeom prst="rect">
            <a:avLst/>
          </a:prstGeom>
          <a:solidFill>
            <a:schemeClr val="accent4">
              <a:lumMod val="20000"/>
              <a:lumOff val="80000"/>
              <a:alpha val="46000"/>
            </a:schemeClr>
          </a:solidFill>
        </p:spPr>
        <p:txBody>
          <a:bodyPr wrap="square" rtlCol="0">
            <a:spAutoFit/>
          </a:bodyPr>
          <a:lstStyle/>
          <a:p>
            <a:r>
              <a:rPr lang="en-US" sz="1400" dirty="0"/>
              <a:t>Read next result; SDK is buffering for us. Yield if nothing in buffer. Break if cancelled.</a:t>
            </a:r>
          </a:p>
        </p:txBody>
      </p:sp>
      <p:sp>
        <p:nvSpPr>
          <p:cNvPr id="22" name="Up Arrow 21">
            <a:extLst>
              <a:ext uri="{FF2B5EF4-FFF2-40B4-BE49-F238E27FC236}">
                <a16:creationId xmlns:a16="http://schemas.microsoft.com/office/drawing/2014/main" id="{4B2A16D0-7A29-1D30-1682-27DD03885432}"/>
              </a:ext>
            </a:extLst>
          </p:cNvPr>
          <p:cNvSpPr/>
          <p:nvPr/>
        </p:nvSpPr>
        <p:spPr>
          <a:xfrm rot="16940494">
            <a:off x="5744047" y="2970758"/>
            <a:ext cx="162454" cy="418203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FB267CE-2B36-BD50-28B0-921304FE5DD2}"/>
              </a:ext>
            </a:extLst>
          </p:cNvPr>
          <p:cNvSpPr txBox="1"/>
          <p:nvPr/>
        </p:nvSpPr>
        <p:spPr>
          <a:xfrm>
            <a:off x="7967967" y="5460762"/>
            <a:ext cx="3298785" cy="276999"/>
          </a:xfrm>
          <a:prstGeom prst="rect">
            <a:avLst/>
          </a:prstGeom>
          <a:solidFill>
            <a:schemeClr val="accent4">
              <a:lumMod val="20000"/>
              <a:lumOff val="80000"/>
              <a:alpha val="46000"/>
            </a:schemeClr>
          </a:solidFill>
        </p:spPr>
        <p:txBody>
          <a:bodyPr wrap="square" rtlCol="0">
            <a:spAutoFit/>
          </a:bodyPr>
          <a:lstStyle/>
          <a:p>
            <a:r>
              <a:rPr lang="en-US" sz="1200" dirty="0"/>
              <a:t>Handle the message</a:t>
            </a:r>
          </a:p>
        </p:txBody>
      </p:sp>
      <p:sp>
        <p:nvSpPr>
          <p:cNvPr id="24" name="Up Arrow 23">
            <a:extLst>
              <a:ext uri="{FF2B5EF4-FFF2-40B4-BE49-F238E27FC236}">
                <a16:creationId xmlns:a16="http://schemas.microsoft.com/office/drawing/2014/main" id="{D62A4CFA-AE90-AA6C-45C9-A0BE08C5A12A}"/>
              </a:ext>
            </a:extLst>
          </p:cNvPr>
          <p:cNvSpPr/>
          <p:nvPr/>
        </p:nvSpPr>
        <p:spPr>
          <a:xfrm rot="16573616">
            <a:off x="5439201" y="3829048"/>
            <a:ext cx="164755" cy="43538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2A8FEAA-15AA-29EC-E783-8018D868B44F}"/>
              </a:ext>
            </a:extLst>
          </p:cNvPr>
          <p:cNvSpPr txBox="1"/>
          <p:nvPr/>
        </p:nvSpPr>
        <p:spPr>
          <a:xfrm>
            <a:off x="8055015" y="6150914"/>
            <a:ext cx="3298785" cy="307777"/>
          </a:xfrm>
          <a:prstGeom prst="rect">
            <a:avLst/>
          </a:prstGeom>
          <a:solidFill>
            <a:schemeClr val="accent4">
              <a:lumMod val="20000"/>
              <a:lumOff val="80000"/>
              <a:alpha val="46000"/>
            </a:schemeClr>
          </a:solidFill>
        </p:spPr>
        <p:txBody>
          <a:bodyPr wrap="square" rtlCol="0">
            <a:spAutoFit/>
          </a:bodyPr>
          <a:lstStyle/>
          <a:p>
            <a:r>
              <a:rPr lang="en-US" sz="1400" dirty="0"/>
              <a:t>Tidy</a:t>
            </a:r>
          </a:p>
        </p:txBody>
      </p:sp>
      <p:sp>
        <p:nvSpPr>
          <p:cNvPr id="2" name="Up Arrow 1">
            <a:extLst>
              <a:ext uri="{FF2B5EF4-FFF2-40B4-BE49-F238E27FC236}">
                <a16:creationId xmlns:a16="http://schemas.microsoft.com/office/drawing/2014/main" id="{855A364F-0D39-78CF-03ED-3B4D6321B4EB}"/>
              </a:ext>
            </a:extLst>
          </p:cNvPr>
          <p:cNvSpPr/>
          <p:nvPr/>
        </p:nvSpPr>
        <p:spPr>
          <a:xfrm rot="16959217">
            <a:off x="6962134" y="3594663"/>
            <a:ext cx="153700" cy="189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1CF9F2C-93E2-24BD-580A-B6D2BB7D6609}"/>
              </a:ext>
            </a:extLst>
          </p:cNvPr>
          <p:cNvSpPr txBox="1"/>
          <p:nvPr/>
        </p:nvSpPr>
        <p:spPr>
          <a:xfrm>
            <a:off x="8047314" y="4748987"/>
            <a:ext cx="3298785" cy="276999"/>
          </a:xfrm>
          <a:prstGeom prst="rect">
            <a:avLst/>
          </a:prstGeom>
          <a:solidFill>
            <a:schemeClr val="accent4">
              <a:lumMod val="20000"/>
              <a:lumOff val="80000"/>
              <a:alpha val="46000"/>
            </a:schemeClr>
          </a:solidFill>
        </p:spPr>
        <p:txBody>
          <a:bodyPr wrap="square" rtlCol="0">
            <a:spAutoFit/>
          </a:bodyPr>
          <a:lstStyle/>
          <a:p>
            <a:r>
              <a:rPr lang="en-US" sz="1200" dirty="0"/>
              <a:t>Translate the message</a:t>
            </a:r>
          </a:p>
        </p:txBody>
      </p:sp>
    </p:spTree>
    <p:extLst>
      <p:ext uri="{BB962C8B-B14F-4D97-AF65-F5344CB8AC3E}">
        <p14:creationId xmlns:p14="http://schemas.microsoft.com/office/powerpoint/2010/main" val="68995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D44A1-45AA-C93F-548D-36FC66E11E0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ADBAE88-8749-D0DF-3A46-E2A23A296CDF}"/>
              </a:ext>
            </a:extLst>
          </p:cNvPr>
          <p:cNvPicPr>
            <a:picLocks noChangeAspect="1"/>
          </p:cNvPicPr>
          <p:nvPr/>
        </p:nvPicPr>
        <p:blipFill>
          <a:blip r:embed="rId2"/>
          <a:stretch>
            <a:fillRect/>
          </a:stretch>
        </p:blipFill>
        <p:spPr>
          <a:xfrm>
            <a:off x="2520429" y="1027906"/>
            <a:ext cx="6554309" cy="5732755"/>
          </a:xfrm>
          <a:prstGeom prst="rect">
            <a:avLst/>
          </a:prstGeom>
        </p:spPr>
      </p:pic>
      <p:sp>
        <p:nvSpPr>
          <p:cNvPr id="4" name="Title 1">
            <a:extLst>
              <a:ext uri="{FF2B5EF4-FFF2-40B4-BE49-F238E27FC236}">
                <a16:creationId xmlns:a16="http://schemas.microsoft.com/office/drawing/2014/main" id="{8D34C2A6-13D6-6D24-A4E6-A230D9619CA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Consuming a Message in C#</a:t>
            </a:r>
          </a:p>
        </p:txBody>
      </p:sp>
      <p:sp>
        <p:nvSpPr>
          <p:cNvPr id="5" name="Up Arrow 4">
            <a:extLst>
              <a:ext uri="{FF2B5EF4-FFF2-40B4-BE49-F238E27FC236}">
                <a16:creationId xmlns:a16="http://schemas.microsoft.com/office/drawing/2014/main" id="{4DF922B7-F5BA-4BD0-42E5-CEEAE37B7773}"/>
              </a:ext>
            </a:extLst>
          </p:cNvPr>
          <p:cNvSpPr/>
          <p:nvPr/>
        </p:nvSpPr>
        <p:spPr>
          <a:xfrm rot="6046716">
            <a:off x="3270020" y="890541"/>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DC6E62-6FEB-DCE9-7FCA-77D76DF9A2FD}"/>
              </a:ext>
            </a:extLst>
          </p:cNvPr>
          <p:cNvSpPr txBox="1"/>
          <p:nvPr/>
        </p:nvSpPr>
        <p:spPr>
          <a:xfrm>
            <a:off x="530942" y="1404046"/>
            <a:ext cx="2015525" cy="523220"/>
          </a:xfrm>
          <a:prstGeom prst="rect">
            <a:avLst/>
          </a:prstGeom>
          <a:solidFill>
            <a:schemeClr val="accent4">
              <a:lumMod val="20000"/>
              <a:lumOff val="80000"/>
              <a:alpha val="46000"/>
            </a:schemeClr>
          </a:solidFill>
        </p:spPr>
        <p:txBody>
          <a:bodyPr wrap="square" rtlCol="0">
            <a:spAutoFit/>
          </a:bodyPr>
          <a:lstStyle/>
          <a:p>
            <a:r>
              <a:rPr lang="en-US" sz="1400" dirty="0"/>
              <a:t>The topic we want to consume from.</a:t>
            </a:r>
          </a:p>
        </p:txBody>
      </p:sp>
      <p:pic>
        <p:nvPicPr>
          <p:cNvPr id="10" name="Picture 9">
            <a:extLst>
              <a:ext uri="{FF2B5EF4-FFF2-40B4-BE49-F238E27FC236}">
                <a16:creationId xmlns:a16="http://schemas.microsoft.com/office/drawing/2014/main" id="{9FDE2D4D-D4A7-8982-BFBF-18B5DC2243E2}"/>
              </a:ext>
            </a:extLst>
          </p:cNvPr>
          <p:cNvPicPr>
            <a:picLocks noChangeAspect="1"/>
          </p:cNvPicPr>
          <p:nvPr/>
        </p:nvPicPr>
        <p:blipFill>
          <a:blip r:embed="rId3"/>
          <a:stretch>
            <a:fillRect/>
          </a:stretch>
        </p:blipFill>
        <p:spPr>
          <a:xfrm>
            <a:off x="9001898" y="270552"/>
            <a:ext cx="2818423" cy="862045"/>
          </a:xfrm>
          <a:prstGeom prst="rect">
            <a:avLst/>
          </a:prstGeom>
        </p:spPr>
      </p:pic>
      <p:sp>
        <p:nvSpPr>
          <p:cNvPr id="11" name="Up Arrow 10">
            <a:extLst>
              <a:ext uri="{FF2B5EF4-FFF2-40B4-BE49-F238E27FC236}">
                <a16:creationId xmlns:a16="http://schemas.microsoft.com/office/drawing/2014/main" id="{F6713E45-9742-52F2-5A4E-F3847D29B073}"/>
              </a:ext>
            </a:extLst>
          </p:cNvPr>
          <p:cNvSpPr/>
          <p:nvPr/>
        </p:nvSpPr>
        <p:spPr>
          <a:xfrm rot="14437403">
            <a:off x="7891117" y="33286"/>
            <a:ext cx="153700" cy="236374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F64EC338-ACC4-DC87-6A15-D3E627C7806F}"/>
              </a:ext>
            </a:extLst>
          </p:cNvPr>
          <p:cNvSpPr/>
          <p:nvPr/>
        </p:nvSpPr>
        <p:spPr>
          <a:xfrm rot="18124064">
            <a:off x="8215535" y="1952478"/>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2723BE1-65C2-ED8A-E37C-1AF0DEAE48E5}"/>
              </a:ext>
            </a:extLst>
          </p:cNvPr>
          <p:cNvSpPr txBox="1"/>
          <p:nvPr/>
        </p:nvSpPr>
        <p:spPr>
          <a:xfrm>
            <a:off x="8055015" y="3135971"/>
            <a:ext cx="3298785" cy="954107"/>
          </a:xfrm>
          <a:prstGeom prst="rect">
            <a:avLst/>
          </a:prstGeom>
          <a:solidFill>
            <a:schemeClr val="accent4">
              <a:lumMod val="20000"/>
              <a:lumOff val="80000"/>
              <a:alpha val="46000"/>
            </a:schemeClr>
          </a:solidFill>
        </p:spPr>
        <p:txBody>
          <a:bodyPr wrap="square" rtlCol="0">
            <a:spAutoFit/>
          </a:bodyPr>
          <a:lstStyle/>
          <a:p>
            <a:r>
              <a:rPr lang="en-US" sz="1400" dirty="0"/>
              <a:t>Create a consumer from the config; note that </a:t>
            </a:r>
            <a:r>
              <a:rPr lang="en-US" sz="1400" dirty="0" err="1"/>
              <a:t>IConsumer</a:t>
            </a:r>
            <a:r>
              <a:rPr lang="en-US" sz="1400" dirty="0"/>
              <a:t>&lt;string, string&gt; means:</a:t>
            </a:r>
          </a:p>
          <a:p>
            <a:r>
              <a:rPr lang="en-US" sz="1400" dirty="0"/>
              <a:t>- key: string</a:t>
            </a:r>
          </a:p>
          <a:p>
            <a:r>
              <a:rPr lang="en-US" sz="1400" dirty="0"/>
              <a:t>- value: string</a:t>
            </a:r>
          </a:p>
        </p:txBody>
      </p:sp>
      <p:sp>
        <p:nvSpPr>
          <p:cNvPr id="14" name="Up Arrow 13">
            <a:extLst>
              <a:ext uri="{FF2B5EF4-FFF2-40B4-BE49-F238E27FC236}">
                <a16:creationId xmlns:a16="http://schemas.microsoft.com/office/drawing/2014/main" id="{7BA80453-D494-5720-0172-266012053897}"/>
              </a:ext>
            </a:extLst>
          </p:cNvPr>
          <p:cNvSpPr/>
          <p:nvPr/>
        </p:nvSpPr>
        <p:spPr>
          <a:xfrm rot="5400000">
            <a:off x="2707909" y="2197584"/>
            <a:ext cx="153700" cy="72783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E051B6C-32C2-7F06-776A-A44F529A42DD}"/>
              </a:ext>
            </a:extLst>
          </p:cNvPr>
          <p:cNvSpPr txBox="1"/>
          <p:nvPr/>
        </p:nvSpPr>
        <p:spPr>
          <a:xfrm>
            <a:off x="405315" y="2240744"/>
            <a:ext cx="2015525" cy="738664"/>
          </a:xfrm>
          <a:prstGeom prst="rect">
            <a:avLst/>
          </a:prstGeom>
          <a:solidFill>
            <a:schemeClr val="accent4">
              <a:lumMod val="20000"/>
              <a:lumOff val="80000"/>
              <a:alpha val="46000"/>
            </a:schemeClr>
          </a:solidFill>
        </p:spPr>
        <p:txBody>
          <a:bodyPr wrap="square" rtlCol="0">
            <a:spAutoFit/>
          </a:bodyPr>
          <a:lstStyle/>
          <a:p>
            <a:r>
              <a:rPr lang="en-US" sz="1400" dirty="0"/>
              <a:t>Generic, so pass in:</a:t>
            </a:r>
          </a:p>
          <a:p>
            <a:r>
              <a:rPr lang="en-US" sz="1400" dirty="0"/>
              <a:t>- translator</a:t>
            </a:r>
          </a:p>
          <a:p>
            <a:r>
              <a:rPr lang="en-US" sz="1400" dirty="0"/>
              <a:t>- handler</a:t>
            </a:r>
          </a:p>
        </p:txBody>
      </p:sp>
      <p:sp>
        <p:nvSpPr>
          <p:cNvPr id="16" name="Up Arrow 15">
            <a:extLst>
              <a:ext uri="{FF2B5EF4-FFF2-40B4-BE49-F238E27FC236}">
                <a16:creationId xmlns:a16="http://schemas.microsoft.com/office/drawing/2014/main" id="{B33F911C-95F5-664C-EE26-442B2208C240}"/>
              </a:ext>
            </a:extLst>
          </p:cNvPr>
          <p:cNvSpPr/>
          <p:nvPr/>
        </p:nvSpPr>
        <p:spPr>
          <a:xfrm rot="4626880">
            <a:off x="2757625" y="2961985"/>
            <a:ext cx="153700" cy="72783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39FF78F-36B6-21C4-E33F-29EAFF3B07EC}"/>
              </a:ext>
            </a:extLst>
          </p:cNvPr>
          <p:cNvSpPr txBox="1"/>
          <p:nvPr/>
        </p:nvSpPr>
        <p:spPr>
          <a:xfrm>
            <a:off x="405314" y="3232262"/>
            <a:ext cx="2015525" cy="307777"/>
          </a:xfrm>
          <a:prstGeom prst="rect">
            <a:avLst/>
          </a:prstGeom>
          <a:solidFill>
            <a:schemeClr val="accent4">
              <a:lumMod val="20000"/>
              <a:lumOff val="80000"/>
              <a:alpha val="46000"/>
            </a:schemeClr>
          </a:solidFill>
        </p:spPr>
        <p:txBody>
          <a:bodyPr wrap="square" rtlCol="0">
            <a:spAutoFit/>
          </a:bodyPr>
          <a:lstStyle/>
          <a:p>
            <a:r>
              <a:rPr lang="en-US" sz="1400" dirty="0"/>
              <a:t>Subscribe to topic</a:t>
            </a:r>
          </a:p>
        </p:txBody>
      </p:sp>
      <p:sp>
        <p:nvSpPr>
          <p:cNvPr id="18" name="Up Arrow 17">
            <a:extLst>
              <a:ext uri="{FF2B5EF4-FFF2-40B4-BE49-F238E27FC236}">
                <a16:creationId xmlns:a16="http://schemas.microsoft.com/office/drawing/2014/main" id="{96D0CF8D-DAFC-E298-11E9-D7F0A634A435}"/>
              </a:ext>
            </a:extLst>
          </p:cNvPr>
          <p:cNvSpPr/>
          <p:nvPr/>
        </p:nvSpPr>
        <p:spPr>
          <a:xfrm rot="4000581">
            <a:off x="2699935" y="3318763"/>
            <a:ext cx="153700" cy="72783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FF57914-23B5-290E-442B-2B205A61C576}"/>
              </a:ext>
            </a:extLst>
          </p:cNvPr>
          <p:cNvSpPr txBox="1"/>
          <p:nvPr/>
        </p:nvSpPr>
        <p:spPr>
          <a:xfrm>
            <a:off x="405314" y="3732905"/>
            <a:ext cx="2015525" cy="523220"/>
          </a:xfrm>
          <a:prstGeom prst="rect">
            <a:avLst/>
          </a:prstGeom>
          <a:solidFill>
            <a:schemeClr val="accent4">
              <a:lumMod val="20000"/>
              <a:lumOff val="80000"/>
              <a:alpha val="46000"/>
            </a:schemeClr>
          </a:solidFill>
        </p:spPr>
        <p:txBody>
          <a:bodyPr wrap="square" rtlCol="0">
            <a:spAutoFit/>
          </a:bodyPr>
          <a:lstStyle/>
          <a:p>
            <a:r>
              <a:rPr lang="en-US" sz="1400" dirty="0"/>
              <a:t>Message Pump is an endless loop</a:t>
            </a:r>
          </a:p>
        </p:txBody>
      </p:sp>
      <p:sp>
        <p:nvSpPr>
          <p:cNvPr id="20" name="Up Arrow 19">
            <a:extLst>
              <a:ext uri="{FF2B5EF4-FFF2-40B4-BE49-F238E27FC236}">
                <a16:creationId xmlns:a16="http://schemas.microsoft.com/office/drawing/2014/main" id="{1A58F8BC-13FD-9B3D-172E-8B8B0BD1478A}"/>
              </a:ext>
            </a:extLst>
          </p:cNvPr>
          <p:cNvSpPr/>
          <p:nvPr/>
        </p:nvSpPr>
        <p:spPr>
          <a:xfrm rot="4000581">
            <a:off x="3475724" y="2971028"/>
            <a:ext cx="153700" cy="243635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C97D407-F355-42EB-DAF2-560B3AF65762}"/>
              </a:ext>
            </a:extLst>
          </p:cNvPr>
          <p:cNvSpPr txBox="1"/>
          <p:nvPr/>
        </p:nvSpPr>
        <p:spPr>
          <a:xfrm>
            <a:off x="396652" y="4577651"/>
            <a:ext cx="2015525" cy="954107"/>
          </a:xfrm>
          <a:prstGeom prst="rect">
            <a:avLst/>
          </a:prstGeom>
          <a:solidFill>
            <a:schemeClr val="accent4">
              <a:lumMod val="20000"/>
              <a:lumOff val="80000"/>
              <a:alpha val="46000"/>
            </a:schemeClr>
          </a:solidFill>
        </p:spPr>
        <p:txBody>
          <a:bodyPr wrap="square" rtlCol="0">
            <a:spAutoFit/>
          </a:bodyPr>
          <a:lstStyle/>
          <a:p>
            <a:r>
              <a:rPr lang="en-US" sz="1400" dirty="0"/>
              <a:t>Read next result; SDK is buffering for us. Yield if nothing in buffer. Break if cancelled.</a:t>
            </a:r>
          </a:p>
        </p:txBody>
      </p:sp>
      <p:sp>
        <p:nvSpPr>
          <p:cNvPr id="22" name="Up Arrow 21">
            <a:extLst>
              <a:ext uri="{FF2B5EF4-FFF2-40B4-BE49-F238E27FC236}">
                <a16:creationId xmlns:a16="http://schemas.microsoft.com/office/drawing/2014/main" id="{76E96A3A-EB44-1C43-EDC5-88C600DBA3E1}"/>
              </a:ext>
            </a:extLst>
          </p:cNvPr>
          <p:cNvSpPr/>
          <p:nvPr/>
        </p:nvSpPr>
        <p:spPr>
          <a:xfrm rot="17051381">
            <a:off x="6220337" y="3570281"/>
            <a:ext cx="153700" cy="32125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B702046-EE1D-ED8B-B11C-2BF8382A3A68}"/>
              </a:ext>
            </a:extLst>
          </p:cNvPr>
          <p:cNvSpPr txBox="1"/>
          <p:nvPr/>
        </p:nvSpPr>
        <p:spPr>
          <a:xfrm>
            <a:off x="7967967" y="5460762"/>
            <a:ext cx="3298785" cy="276999"/>
          </a:xfrm>
          <a:prstGeom prst="rect">
            <a:avLst/>
          </a:prstGeom>
          <a:solidFill>
            <a:schemeClr val="accent4">
              <a:lumMod val="20000"/>
              <a:lumOff val="80000"/>
              <a:alpha val="46000"/>
            </a:schemeClr>
          </a:solidFill>
        </p:spPr>
        <p:txBody>
          <a:bodyPr wrap="square" rtlCol="0">
            <a:spAutoFit/>
          </a:bodyPr>
          <a:lstStyle/>
          <a:p>
            <a:r>
              <a:rPr lang="en-US" sz="1200" dirty="0"/>
              <a:t>Handle the message</a:t>
            </a:r>
          </a:p>
        </p:txBody>
      </p:sp>
      <p:sp>
        <p:nvSpPr>
          <p:cNvPr id="24" name="Up Arrow 23">
            <a:extLst>
              <a:ext uri="{FF2B5EF4-FFF2-40B4-BE49-F238E27FC236}">
                <a16:creationId xmlns:a16="http://schemas.microsoft.com/office/drawing/2014/main" id="{571CED2B-8848-64D7-53DA-286F062C3964}"/>
              </a:ext>
            </a:extLst>
          </p:cNvPr>
          <p:cNvSpPr/>
          <p:nvPr/>
        </p:nvSpPr>
        <p:spPr>
          <a:xfrm rot="16433370">
            <a:off x="6358770" y="4853800"/>
            <a:ext cx="153700" cy="28715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2FA5F096-7BBB-2F59-7477-280BCEE41925}"/>
              </a:ext>
            </a:extLst>
          </p:cNvPr>
          <p:cNvSpPr txBox="1"/>
          <p:nvPr/>
        </p:nvSpPr>
        <p:spPr>
          <a:xfrm>
            <a:off x="8055015" y="6150914"/>
            <a:ext cx="3298785" cy="307777"/>
          </a:xfrm>
          <a:prstGeom prst="rect">
            <a:avLst/>
          </a:prstGeom>
          <a:solidFill>
            <a:schemeClr val="accent4">
              <a:lumMod val="20000"/>
              <a:lumOff val="80000"/>
              <a:alpha val="46000"/>
            </a:schemeClr>
          </a:solidFill>
        </p:spPr>
        <p:txBody>
          <a:bodyPr wrap="square" rtlCol="0">
            <a:spAutoFit/>
          </a:bodyPr>
          <a:lstStyle/>
          <a:p>
            <a:r>
              <a:rPr lang="en-US" sz="1400" dirty="0"/>
              <a:t>Tidy</a:t>
            </a:r>
          </a:p>
        </p:txBody>
      </p:sp>
      <p:sp>
        <p:nvSpPr>
          <p:cNvPr id="2" name="Up Arrow 1">
            <a:extLst>
              <a:ext uri="{FF2B5EF4-FFF2-40B4-BE49-F238E27FC236}">
                <a16:creationId xmlns:a16="http://schemas.microsoft.com/office/drawing/2014/main" id="{FEE58402-63E6-D53E-7180-3972DD0E5393}"/>
              </a:ext>
            </a:extLst>
          </p:cNvPr>
          <p:cNvSpPr/>
          <p:nvPr/>
        </p:nvSpPr>
        <p:spPr>
          <a:xfrm rot="16959217">
            <a:off x="7130190" y="3944447"/>
            <a:ext cx="153700" cy="189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E8A79F3-1DE5-B21A-EF49-79014FC00B97}"/>
              </a:ext>
            </a:extLst>
          </p:cNvPr>
          <p:cNvSpPr txBox="1"/>
          <p:nvPr/>
        </p:nvSpPr>
        <p:spPr>
          <a:xfrm>
            <a:off x="8215370" y="5098771"/>
            <a:ext cx="3298785" cy="276999"/>
          </a:xfrm>
          <a:prstGeom prst="rect">
            <a:avLst/>
          </a:prstGeom>
          <a:solidFill>
            <a:schemeClr val="accent4">
              <a:lumMod val="20000"/>
              <a:lumOff val="80000"/>
              <a:alpha val="46000"/>
            </a:schemeClr>
          </a:solidFill>
        </p:spPr>
        <p:txBody>
          <a:bodyPr wrap="square" rtlCol="0">
            <a:spAutoFit/>
          </a:bodyPr>
          <a:lstStyle/>
          <a:p>
            <a:r>
              <a:rPr lang="en-US" sz="1200" dirty="0"/>
              <a:t>Translate the message</a:t>
            </a:r>
          </a:p>
        </p:txBody>
      </p:sp>
    </p:spTree>
    <p:extLst>
      <p:ext uri="{BB962C8B-B14F-4D97-AF65-F5344CB8AC3E}">
        <p14:creationId xmlns:p14="http://schemas.microsoft.com/office/powerpoint/2010/main" val="374553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838200" y="1828799"/>
            <a:ext cx="10515600" cy="2961409"/>
          </a:xfrm>
        </p:spPr>
        <p:txBody>
          <a:bodyPr>
            <a:normAutofit/>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205A9-DE07-7706-3E27-70B02D0DFC88}"/>
            </a:ext>
          </a:extLst>
        </p:cNvPr>
        <p:cNvGrpSpPr/>
        <p:nvPr/>
      </p:nvGrpSpPr>
      <p:grpSpPr>
        <a:xfrm>
          <a:off x="0" y="0"/>
          <a:ext cx="0" cy="0"/>
          <a:chOff x="0" y="0"/>
          <a:chExt cx="0" cy="0"/>
        </a:xfrm>
      </p:grpSpPr>
      <p:pic>
        <p:nvPicPr>
          <p:cNvPr id="3" name="Picture 2" descr="A computer screen shot of a code&#10;&#10;Description automatically generated">
            <a:extLst>
              <a:ext uri="{FF2B5EF4-FFF2-40B4-BE49-F238E27FC236}">
                <a16:creationId xmlns:a16="http://schemas.microsoft.com/office/drawing/2014/main" id="{C55C8191-082E-4F20-7F3B-10F571C4F0CE}"/>
              </a:ext>
            </a:extLst>
          </p:cNvPr>
          <p:cNvPicPr>
            <a:picLocks noChangeAspect="1"/>
          </p:cNvPicPr>
          <p:nvPr/>
        </p:nvPicPr>
        <p:blipFill>
          <a:blip r:embed="rId2"/>
          <a:stretch>
            <a:fillRect/>
          </a:stretch>
        </p:blipFill>
        <p:spPr>
          <a:xfrm>
            <a:off x="294700" y="1665396"/>
            <a:ext cx="11578094" cy="3650834"/>
          </a:xfrm>
          <a:prstGeom prst="rect">
            <a:avLst/>
          </a:prstGeom>
        </p:spPr>
      </p:pic>
      <p:sp>
        <p:nvSpPr>
          <p:cNvPr id="4" name="Title 1">
            <a:extLst>
              <a:ext uri="{FF2B5EF4-FFF2-40B4-BE49-F238E27FC236}">
                <a16:creationId xmlns:a16="http://schemas.microsoft.com/office/drawing/2014/main" id="{5337721E-39F8-CE89-6BB6-AD9497AFBDE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Using the C# Consumer</a:t>
            </a:r>
          </a:p>
        </p:txBody>
      </p:sp>
      <p:sp>
        <p:nvSpPr>
          <p:cNvPr id="6" name="Up Arrow 5">
            <a:extLst>
              <a:ext uri="{FF2B5EF4-FFF2-40B4-BE49-F238E27FC236}">
                <a16:creationId xmlns:a16="http://schemas.microsoft.com/office/drawing/2014/main" id="{4026394B-CAD9-D114-50A3-7008592F3845}"/>
              </a:ext>
            </a:extLst>
          </p:cNvPr>
          <p:cNvSpPr/>
          <p:nvPr/>
        </p:nvSpPr>
        <p:spPr>
          <a:xfrm rot="15472861">
            <a:off x="5061262" y="1372849"/>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C697DB-6006-880C-8F46-3CA7B6902876}"/>
              </a:ext>
            </a:extLst>
          </p:cNvPr>
          <p:cNvSpPr txBox="1"/>
          <p:nvPr/>
        </p:nvSpPr>
        <p:spPr>
          <a:xfrm>
            <a:off x="6096000" y="1498405"/>
            <a:ext cx="2015525" cy="646331"/>
          </a:xfrm>
          <a:prstGeom prst="rect">
            <a:avLst/>
          </a:prstGeom>
          <a:solidFill>
            <a:schemeClr val="accent4">
              <a:lumMod val="20000"/>
              <a:lumOff val="80000"/>
              <a:alpha val="46000"/>
            </a:schemeClr>
          </a:solidFill>
        </p:spPr>
        <p:txBody>
          <a:bodyPr wrap="square" rtlCol="0">
            <a:spAutoFit/>
          </a:bodyPr>
          <a:lstStyle/>
          <a:p>
            <a:r>
              <a:rPr lang="en-US" dirty="0"/>
              <a:t>The topic we want to consume from.</a:t>
            </a:r>
          </a:p>
        </p:txBody>
      </p:sp>
      <p:sp>
        <p:nvSpPr>
          <p:cNvPr id="8" name="Up Arrow 7">
            <a:extLst>
              <a:ext uri="{FF2B5EF4-FFF2-40B4-BE49-F238E27FC236}">
                <a16:creationId xmlns:a16="http://schemas.microsoft.com/office/drawing/2014/main" id="{7C8DB1AA-59D9-26CC-F013-5B27B89192C6}"/>
              </a:ext>
            </a:extLst>
          </p:cNvPr>
          <p:cNvSpPr/>
          <p:nvPr/>
        </p:nvSpPr>
        <p:spPr>
          <a:xfrm rot="16200000">
            <a:off x="5642344" y="3015637"/>
            <a:ext cx="153700" cy="9503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A3CC5DB-6E4D-138B-5D03-5A3AE7B2356C}"/>
              </a:ext>
            </a:extLst>
          </p:cNvPr>
          <p:cNvSpPr txBox="1"/>
          <p:nvPr/>
        </p:nvSpPr>
        <p:spPr>
          <a:xfrm>
            <a:off x="6472807" y="2598786"/>
            <a:ext cx="2015525" cy="1200329"/>
          </a:xfrm>
          <a:prstGeom prst="rect">
            <a:avLst/>
          </a:prstGeom>
          <a:solidFill>
            <a:schemeClr val="accent4">
              <a:lumMod val="20000"/>
              <a:lumOff val="80000"/>
              <a:alpha val="46000"/>
            </a:schemeClr>
          </a:solidFill>
        </p:spPr>
        <p:txBody>
          <a:bodyPr wrap="square" rtlCol="0">
            <a:spAutoFit/>
          </a:bodyPr>
          <a:lstStyle/>
          <a:p>
            <a:r>
              <a:rPr lang="en-US" dirty="0"/>
              <a:t>Configure:</a:t>
            </a:r>
          </a:p>
          <a:p>
            <a:r>
              <a:rPr lang="en-US" dirty="0"/>
              <a:t>- where is Kafka?</a:t>
            </a:r>
          </a:p>
          <a:p>
            <a:r>
              <a:rPr lang="en-US" dirty="0"/>
              <a:t>- what is our group?</a:t>
            </a:r>
          </a:p>
        </p:txBody>
      </p:sp>
    </p:spTree>
    <p:extLst>
      <p:ext uri="{BB962C8B-B14F-4D97-AF65-F5344CB8AC3E}">
        <p14:creationId xmlns:p14="http://schemas.microsoft.com/office/powerpoint/2010/main" val="261645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097C7-F188-47AA-8E41-6663F03238BF}"/>
            </a:ext>
          </a:extLst>
        </p:cNvPr>
        <p:cNvGrpSpPr/>
        <p:nvPr/>
      </p:nvGrpSpPr>
      <p:grpSpPr>
        <a:xfrm>
          <a:off x="0" y="0"/>
          <a:ext cx="0" cy="0"/>
          <a:chOff x="0" y="0"/>
          <a:chExt cx="0" cy="0"/>
        </a:xfrm>
      </p:grpSpPr>
      <p:pic>
        <p:nvPicPr>
          <p:cNvPr id="3" name="Picture 2" descr="A screen shot of a computer code&#10;&#10;Description automatically generated">
            <a:extLst>
              <a:ext uri="{FF2B5EF4-FFF2-40B4-BE49-F238E27FC236}">
                <a16:creationId xmlns:a16="http://schemas.microsoft.com/office/drawing/2014/main" id="{AC9624A2-2B20-9BF5-F55F-E2D3734C28A3}"/>
              </a:ext>
            </a:extLst>
          </p:cNvPr>
          <p:cNvPicPr>
            <a:picLocks noChangeAspect="1"/>
          </p:cNvPicPr>
          <p:nvPr/>
        </p:nvPicPr>
        <p:blipFill>
          <a:blip r:embed="rId2"/>
          <a:stretch>
            <a:fillRect/>
          </a:stretch>
        </p:blipFill>
        <p:spPr>
          <a:xfrm>
            <a:off x="281662" y="913949"/>
            <a:ext cx="11572035" cy="5030101"/>
          </a:xfrm>
          <a:prstGeom prst="rect">
            <a:avLst/>
          </a:prstGeom>
        </p:spPr>
      </p:pic>
      <p:sp>
        <p:nvSpPr>
          <p:cNvPr id="4" name="Title 1">
            <a:extLst>
              <a:ext uri="{FF2B5EF4-FFF2-40B4-BE49-F238E27FC236}">
                <a16:creationId xmlns:a16="http://schemas.microsoft.com/office/drawing/2014/main" id="{ED513D93-BE0F-A8E2-5FF2-EB377B28CE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Using the C# Consumer</a:t>
            </a:r>
          </a:p>
        </p:txBody>
      </p:sp>
      <p:sp>
        <p:nvSpPr>
          <p:cNvPr id="10" name="Up Arrow 9">
            <a:extLst>
              <a:ext uri="{FF2B5EF4-FFF2-40B4-BE49-F238E27FC236}">
                <a16:creationId xmlns:a16="http://schemas.microsoft.com/office/drawing/2014/main" id="{2266FD33-66C4-B344-1B62-3714EC865B5F}"/>
              </a:ext>
            </a:extLst>
          </p:cNvPr>
          <p:cNvSpPr/>
          <p:nvPr/>
        </p:nvSpPr>
        <p:spPr>
          <a:xfrm rot="16200000">
            <a:off x="7288615" y="1929792"/>
            <a:ext cx="153700" cy="159805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A8C3BBD-18CE-06AF-804D-07D125DAFBF3}"/>
              </a:ext>
            </a:extLst>
          </p:cNvPr>
          <p:cNvSpPr txBox="1"/>
          <p:nvPr/>
        </p:nvSpPr>
        <p:spPr>
          <a:xfrm>
            <a:off x="8164494" y="2467305"/>
            <a:ext cx="3298785" cy="646331"/>
          </a:xfrm>
          <a:prstGeom prst="rect">
            <a:avLst/>
          </a:prstGeom>
          <a:solidFill>
            <a:schemeClr val="accent4">
              <a:lumMod val="20000"/>
              <a:lumOff val="80000"/>
              <a:alpha val="46000"/>
            </a:schemeClr>
          </a:solidFill>
        </p:spPr>
        <p:txBody>
          <a:bodyPr wrap="square" rtlCol="0">
            <a:spAutoFit/>
          </a:bodyPr>
          <a:lstStyle/>
          <a:p>
            <a:r>
              <a:rPr lang="en-US" dirty="0"/>
              <a:t>Translate the message to a data type</a:t>
            </a:r>
          </a:p>
        </p:txBody>
      </p:sp>
      <p:sp>
        <p:nvSpPr>
          <p:cNvPr id="12" name="Up Arrow 11">
            <a:extLst>
              <a:ext uri="{FF2B5EF4-FFF2-40B4-BE49-F238E27FC236}">
                <a16:creationId xmlns:a16="http://schemas.microsoft.com/office/drawing/2014/main" id="{94A11C60-A700-D12E-E07D-D55B3DABCCF3}"/>
              </a:ext>
            </a:extLst>
          </p:cNvPr>
          <p:cNvSpPr/>
          <p:nvPr/>
        </p:nvSpPr>
        <p:spPr>
          <a:xfrm rot="16538296">
            <a:off x="7435216" y="3968900"/>
            <a:ext cx="153700" cy="159805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7FEF78F-BEA8-CB9F-33DB-CB7A0C879741}"/>
              </a:ext>
            </a:extLst>
          </p:cNvPr>
          <p:cNvSpPr txBox="1"/>
          <p:nvPr/>
        </p:nvSpPr>
        <p:spPr>
          <a:xfrm>
            <a:off x="8311095" y="4666992"/>
            <a:ext cx="3298785" cy="369332"/>
          </a:xfrm>
          <a:prstGeom prst="rect">
            <a:avLst/>
          </a:prstGeom>
          <a:solidFill>
            <a:schemeClr val="accent4">
              <a:lumMod val="20000"/>
              <a:lumOff val="80000"/>
              <a:alpha val="46000"/>
            </a:schemeClr>
          </a:solidFill>
        </p:spPr>
        <p:txBody>
          <a:bodyPr wrap="square" rtlCol="0">
            <a:spAutoFit/>
          </a:bodyPr>
          <a:lstStyle/>
          <a:p>
            <a:r>
              <a:rPr lang="en-US" dirty="0"/>
              <a:t>Handle the message</a:t>
            </a:r>
          </a:p>
        </p:txBody>
      </p:sp>
    </p:spTree>
    <p:extLst>
      <p:ext uri="{BB962C8B-B14F-4D97-AF65-F5344CB8AC3E}">
        <p14:creationId xmlns:p14="http://schemas.microsoft.com/office/powerpoint/2010/main" val="115817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88F5-D471-F6FC-9EB5-489B12A20CE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D2F721A-5471-5941-C6C0-58A69D3A8C9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Using the C# Consumer</a:t>
            </a:r>
          </a:p>
        </p:txBody>
      </p:sp>
      <p:pic>
        <p:nvPicPr>
          <p:cNvPr id="5" name="Picture 4">
            <a:extLst>
              <a:ext uri="{FF2B5EF4-FFF2-40B4-BE49-F238E27FC236}">
                <a16:creationId xmlns:a16="http://schemas.microsoft.com/office/drawing/2014/main" id="{BB3734E8-3E11-1AEE-5DA3-B833FEAF4ADF}"/>
              </a:ext>
            </a:extLst>
          </p:cNvPr>
          <p:cNvPicPr>
            <a:picLocks noChangeAspect="1"/>
          </p:cNvPicPr>
          <p:nvPr/>
        </p:nvPicPr>
        <p:blipFill>
          <a:blip r:embed="rId2"/>
          <a:stretch>
            <a:fillRect/>
          </a:stretch>
        </p:blipFill>
        <p:spPr>
          <a:xfrm>
            <a:off x="2784372" y="1002679"/>
            <a:ext cx="6623255" cy="5677076"/>
          </a:xfrm>
          <a:prstGeom prst="rect">
            <a:avLst/>
          </a:prstGeom>
        </p:spPr>
      </p:pic>
      <p:sp>
        <p:nvSpPr>
          <p:cNvPr id="6" name="Up Arrow 5">
            <a:extLst>
              <a:ext uri="{FF2B5EF4-FFF2-40B4-BE49-F238E27FC236}">
                <a16:creationId xmlns:a16="http://schemas.microsoft.com/office/drawing/2014/main" id="{75309604-FA8D-CA6D-E33A-A6C7F7694976}"/>
              </a:ext>
            </a:extLst>
          </p:cNvPr>
          <p:cNvSpPr/>
          <p:nvPr/>
        </p:nvSpPr>
        <p:spPr>
          <a:xfrm rot="6046716">
            <a:off x="3016706" y="649584"/>
            <a:ext cx="153700" cy="1600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41959A-C6E3-BA70-8120-2113AF068867}"/>
              </a:ext>
            </a:extLst>
          </p:cNvPr>
          <p:cNvSpPr txBox="1"/>
          <p:nvPr/>
        </p:nvSpPr>
        <p:spPr>
          <a:xfrm>
            <a:off x="277628" y="1163089"/>
            <a:ext cx="2015525" cy="646331"/>
          </a:xfrm>
          <a:prstGeom prst="rect">
            <a:avLst/>
          </a:prstGeom>
          <a:solidFill>
            <a:schemeClr val="accent4">
              <a:lumMod val="20000"/>
              <a:lumOff val="80000"/>
              <a:alpha val="46000"/>
            </a:schemeClr>
          </a:solidFill>
        </p:spPr>
        <p:txBody>
          <a:bodyPr wrap="square" rtlCol="0">
            <a:spAutoFit/>
          </a:bodyPr>
          <a:lstStyle/>
          <a:p>
            <a:r>
              <a:rPr lang="en-US" dirty="0"/>
              <a:t>The topic we want to consume from.</a:t>
            </a:r>
          </a:p>
        </p:txBody>
      </p:sp>
      <p:sp>
        <p:nvSpPr>
          <p:cNvPr id="8" name="Up Arrow 7">
            <a:extLst>
              <a:ext uri="{FF2B5EF4-FFF2-40B4-BE49-F238E27FC236}">
                <a16:creationId xmlns:a16="http://schemas.microsoft.com/office/drawing/2014/main" id="{DE6AA950-4686-808E-8C0E-FBE0D8C6C8CE}"/>
              </a:ext>
            </a:extLst>
          </p:cNvPr>
          <p:cNvSpPr/>
          <p:nvPr/>
        </p:nvSpPr>
        <p:spPr>
          <a:xfrm rot="5400000">
            <a:off x="2629838" y="1784727"/>
            <a:ext cx="153700" cy="9503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92836EB-A824-10D9-16CE-B585E431EC84}"/>
              </a:ext>
            </a:extLst>
          </p:cNvPr>
          <p:cNvSpPr txBox="1"/>
          <p:nvPr/>
        </p:nvSpPr>
        <p:spPr>
          <a:xfrm>
            <a:off x="215845" y="1972062"/>
            <a:ext cx="2015525" cy="1200329"/>
          </a:xfrm>
          <a:prstGeom prst="rect">
            <a:avLst/>
          </a:prstGeom>
          <a:solidFill>
            <a:schemeClr val="accent4">
              <a:lumMod val="20000"/>
              <a:lumOff val="80000"/>
              <a:alpha val="46000"/>
            </a:schemeClr>
          </a:solidFill>
        </p:spPr>
        <p:txBody>
          <a:bodyPr wrap="square" rtlCol="0">
            <a:spAutoFit/>
          </a:bodyPr>
          <a:lstStyle/>
          <a:p>
            <a:r>
              <a:rPr lang="en-US" dirty="0"/>
              <a:t>Configure:</a:t>
            </a:r>
          </a:p>
          <a:p>
            <a:r>
              <a:rPr lang="en-US" dirty="0"/>
              <a:t>- where is Kafka?</a:t>
            </a:r>
          </a:p>
          <a:p>
            <a:r>
              <a:rPr lang="en-US" dirty="0"/>
              <a:t>- what is our group?</a:t>
            </a:r>
          </a:p>
        </p:txBody>
      </p:sp>
      <p:sp>
        <p:nvSpPr>
          <p:cNvPr id="10" name="Up Arrow 9">
            <a:extLst>
              <a:ext uri="{FF2B5EF4-FFF2-40B4-BE49-F238E27FC236}">
                <a16:creationId xmlns:a16="http://schemas.microsoft.com/office/drawing/2014/main" id="{23C2BCAC-C2BE-E8FB-FAD0-F8242324A924}"/>
              </a:ext>
            </a:extLst>
          </p:cNvPr>
          <p:cNvSpPr/>
          <p:nvPr/>
        </p:nvSpPr>
        <p:spPr>
          <a:xfrm rot="16200000">
            <a:off x="7679033" y="3298483"/>
            <a:ext cx="153700" cy="159805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59680D1-FD01-2728-513D-8B3ED7AC3057}"/>
              </a:ext>
            </a:extLst>
          </p:cNvPr>
          <p:cNvSpPr txBox="1"/>
          <p:nvPr/>
        </p:nvSpPr>
        <p:spPr>
          <a:xfrm>
            <a:off x="8554912" y="3835996"/>
            <a:ext cx="3298785" cy="646331"/>
          </a:xfrm>
          <a:prstGeom prst="rect">
            <a:avLst/>
          </a:prstGeom>
          <a:solidFill>
            <a:schemeClr val="accent4">
              <a:lumMod val="20000"/>
              <a:lumOff val="80000"/>
              <a:alpha val="46000"/>
            </a:schemeClr>
          </a:solidFill>
        </p:spPr>
        <p:txBody>
          <a:bodyPr wrap="square" rtlCol="0">
            <a:spAutoFit/>
          </a:bodyPr>
          <a:lstStyle/>
          <a:p>
            <a:r>
              <a:rPr lang="en-US" dirty="0"/>
              <a:t>Translate the message to a data type</a:t>
            </a:r>
          </a:p>
        </p:txBody>
      </p:sp>
      <p:sp>
        <p:nvSpPr>
          <p:cNvPr id="12" name="Up Arrow 11">
            <a:extLst>
              <a:ext uri="{FF2B5EF4-FFF2-40B4-BE49-F238E27FC236}">
                <a16:creationId xmlns:a16="http://schemas.microsoft.com/office/drawing/2014/main" id="{139D80CD-3C54-E715-D8A8-96DFECB16856}"/>
              </a:ext>
            </a:extLst>
          </p:cNvPr>
          <p:cNvSpPr/>
          <p:nvPr/>
        </p:nvSpPr>
        <p:spPr>
          <a:xfrm rot="16538296">
            <a:off x="7435216" y="3968900"/>
            <a:ext cx="153700" cy="159805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16BAE9C-0651-F713-578B-A68FF155E95E}"/>
              </a:ext>
            </a:extLst>
          </p:cNvPr>
          <p:cNvSpPr txBox="1"/>
          <p:nvPr/>
        </p:nvSpPr>
        <p:spPr>
          <a:xfrm>
            <a:off x="8311095" y="4666992"/>
            <a:ext cx="3298785" cy="369332"/>
          </a:xfrm>
          <a:prstGeom prst="rect">
            <a:avLst/>
          </a:prstGeom>
          <a:solidFill>
            <a:schemeClr val="accent4">
              <a:lumMod val="20000"/>
              <a:lumOff val="80000"/>
              <a:alpha val="46000"/>
            </a:schemeClr>
          </a:solidFill>
        </p:spPr>
        <p:txBody>
          <a:bodyPr wrap="square" rtlCol="0">
            <a:spAutoFit/>
          </a:bodyPr>
          <a:lstStyle/>
          <a:p>
            <a:r>
              <a:rPr lang="en-US" dirty="0"/>
              <a:t>Handle the data type</a:t>
            </a:r>
          </a:p>
        </p:txBody>
      </p:sp>
    </p:spTree>
    <p:extLst>
      <p:ext uri="{BB962C8B-B14F-4D97-AF65-F5344CB8AC3E}">
        <p14:creationId xmlns:p14="http://schemas.microsoft.com/office/powerpoint/2010/main" val="1483696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2BC8F-F4DD-5C2D-4E98-4DA2C33271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54C21-48E2-E8A3-5F1F-89DA923DF3CC}"/>
              </a:ext>
            </a:extLst>
          </p:cNvPr>
          <p:cNvSpPr>
            <a:spLocks noGrp="1"/>
          </p:cNvSpPr>
          <p:nvPr>
            <p:ph type="title"/>
          </p:nvPr>
        </p:nvSpPr>
        <p:spPr/>
        <p:txBody>
          <a:bodyPr/>
          <a:lstStyle/>
          <a:p>
            <a:r>
              <a:rPr lang="en-US" dirty="0"/>
              <a:t>Demo Two: Produce and Consume A Message</a:t>
            </a:r>
          </a:p>
        </p:txBody>
      </p:sp>
      <p:pic>
        <p:nvPicPr>
          <p:cNvPr id="1026" name="Picture 2" descr="Transmogrifier gun - GodWiki">
            <a:extLst>
              <a:ext uri="{FF2B5EF4-FFF2-40B4-BE49-F238E27FC236}">
                <a16:creationId xmlns:a16="http://schemas.microsoft.com/office/drawing/2014/main" id="{5C402A7F-05F6-B589-8304-1D985E19B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7DA0FE-5F83-3BFA-9DB7-E790DD75DD13}"/>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3" name="Picture 2">
            <a:extLst>
              <a:ext uri="{FF2B5EF4-FFF2-40B4-BE49-F238E27FC236}">
                <a16:creationId xmlns:a16="http://schemas.microsoft.com/office/drawing/2014/main" id="{6A4880D6-51B5-0D6E-2E10-292B82B2EF5D}"/>
              </a:ext>
            </a:extLst>
          </p:cNvPr>
          <p:cNvPicPr>
            <a:picLocks noChangeAspect="1"/>
          </p:cNvPicPr>
          <p:nvPr/>
        </p:nvPicPr>
        <p:blipFill>
          <a:blip r:embed="rId3"/>
          <a:stretch>
            <a:fillRect/>
          </a:stretch>
        </p:blipFill>
        <p:spPr>
          <a:xfrm>
            <a:off x="4035716" y="1421721"/>
            <a:ext cx="5555343" cy="2954315"/>
          </a:xfrm>
          <a:prstGeom prst="rect">
            <a:avLst/>
          </a:prstGeom>
        </p:spPr>
      </p:pic>
      <p:pic>
        <p:nvPicPr>
          <p:cNvPr id="4" name="Picture 3">
            <a:extLst>
              <a:ext uri="{FF2B5EF4-FFF2-40B4-BE49-F238E27FC236}">
                <a16:creationId xmlns:a16="http://schemas.microsoft.com/office/drawing/2014/main" id="{3385D0CA-FB62-4E47-298C-BCC539F24CF5}"/>
              </a:ext>
            </a:extLst>
          </p:cNvPr>
          <p:cNvPicPr>
            <a:picLocks noChangeAspect="1"/>
          </p:cNvPicPr>
          <p:nvPr/>
        </p:nvPicPr>
        <p:blipFill>
          <a:blip r:embed="rId4"/>
          <a:stretch>
            <a:fillRect/>
          </a:stretch>
        </p:blipFill>
        <p:spPr>
          <a:xfrm>
            <a:off x="7518399" y="2651338"/>
            <a:ext cx="4392063" cy="3841537"/>
          </a:xfrm>
          <a:prstGeom prst="rect">
            <a:avLst/>
          </a:prstGeom>
        </p:spPr>
      </p:pic>
    </p:spTree>
    <p:extLst>
      <p:ext uri="{BB962C8B-B14F-4D97-AF65-F5344CB8AC3E}">
        <p14:creationId xmlns:p14="http://schemas.microsoft.com/office/powerpoint/2010/main" val="4281235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737C-C6BE-9712-29FB-FD7B478F34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9B831BB-B182-4468-A966-C6D8F71214D7}"/>
              </a:ext>
            </a:extLst>
          </p:cNvPr>
          <p:cNvSpPr>
            <a:spLocks noGrp="1"/>
          </p:cNvSpPr>
          <p:nvPr>
            <p:ph idx="1"/>
          </p:nvPr>
        </p:nvSpPr>
        <p:spPr/>
        <p:txBody>
          <a:bodyPr>
            <a:normAutofit/>
          </a:bodyPr>
          <a:lstStyle/>
          <a:p>
            <a:pPr>
              <a:buFont typeface="+mj-lt"/>
              <a:buAutoNum type="arabicPeriod"/>
            </a:pPr>
            <a:r>
              <a:rPr lang="en-GB" dirty="0">
                <a:solidFill>
                  <a:schemeClr val="bg2">
                    <a:lumMod val="90000"/>
                  </a:schemeClr>
                </a:solidFill>
              </a:rPr>
              <a:t>Kafka</a:t>
            </a:r>
          </a:p>
          <a:p>
            <a:pPr>
              <a:buFont typeface="+mj-lt"/>
              <a:buAutoNum type="arabicPeriod"/>
            </a:pPr>
            <a:r>
              <a:rPr lang="en-GB" dirty="0">
                <a:solidFill>
                  <a:schemeClr val="bg2">
                    <a:lumMod val="90000"/>
                  </a:schemeClr>
                </a:solidFill>
              </a:rPr>
              <a:t>Kafka and C#</a:t>
            </a:r>
          </a:p>
          <a:p>
            <a:pPr>
              <a:buFont typeface="+mj-lt"/>
              <a:buAutoNum type="arabicPeriod"/>
            </a:pPr>
            <a:r>
              <a:rPr lang="en-GB" dirty="0"/>
              <a:t>Under the Hood</a:t>
            </a:r>
          </a:p>
          <a:p>
            <a:pPr>
              <a:buFont typeface="+mj-lt"/>
              <a:buAutoNum type="arabicPeriod"/>
            </a:pPr>
            <a:r>
              <a:rPr lang="en-GB" dirty="0">
                <a:solidFill>
                  <a:schemeClr val="bg2">
                    <a:lumMod val="90000"/>
                  </a:schemeClr>
                </a:solidFill>
              </a:rPr>
              <a:t>Reliable Producer</a:t>
            </a:r>
          </a:p>
          <a:p>
            <a:pPr>
              <a:buFont typeface="+mj-lt"/>
              <a:buAutoNum type="arabicPeriod"/>
            </a:pPr>
            <a:r>
              <a:rPr lang="en-GB" dirty="0">
                <a:solidFill>
                  <a:schemeClr val="bg2">
                    <a:lumMod val="90000"/>
                  </a:schemeClr>
                </a:solidFill>
              </a:rPr>
              <a:t>Reliable Consumer</a:t>
            </a:r>
          </a:p>
          <a:p>
            <a:pPr>
              <a:buFont typeface="+mj-lt"/>
              <a:buAutoNum type="arabicPeriod"/>
            </a:pPr>
            <a:r>
              <a:rPr lang="en-GB" dirty="0">
                <a:solidFill>
                  <a:schemeClr val="bg2">
                    <a:lumMod val="90000"/>
                  </a:schemeClr>
                </a:solidFill>
              </a:rPr>
              <a:t> Serializers, De-serializers &amp; Schema Registry</a:t>
            </a:r>
          </a:p>
        </p:txBody>
      </p:sp>
      <p:sp>
        <p:nvSpPr>
          <p:cNvPr id="4" name="TextBox 3">
            <a:extLst>
              <a:ext uri="{FF2B5EF4-FFF2-40B4-BE49-F238E27FC236}">
                <a16:creationId xmlns:a16="http://schemas.microsoft.com/office/drawing/2014/main" id="{BC585BF3-48C0-BD70-56E7-C9A91CC700D7}"/>
              </a:ext>
            </a:extLst>
          </p:cNvPr>
          <p:cNvSpPr txBox="1"/>
          <p:nvPr/>
        </p:nvSpPr>
        <p:spPr>
          <a:xfrm>
            <a:off x="10775500" y="365125"/>
            <a:ext cx="578300" cy="369332"/>
          </a:xfrm>
          <a:prstGeom prst="rect">
            <a:avLst/>
          </a:prstGeom>
          <a:noFill/>
        </p:spPr>
        <p:txBody>
          <a:bodyPr wrap="none" rtlCol="0">
            <a:spAutoFit/>
          </a:bodyPr>
          <a:lstStyle/>
          <a:p>
            <a:r>
              <a:rPr lang="en-US" dirty="0"/>
              <a:t>T:25</a:t>
            </a:r>
          </a:p>
        </p:txBody>
      </p:sp>
    </p:spTree>
    <p:extLst>
      <p:ext uri="{BB962C8B-B14F-4D97-AF65-F5344CB8AC3E}">
        <p14:creationId xmlns:p14="http://schemas.microsoft.com/office/powerpoint/2010/main" val="1898159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1A7E6-3CE3-C279-93FF-371E96AB18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C70BFA-AA1C-01AC-15BA-B87D933AA915}"/>
              </a:ext>
            </a:extLst>
          </p:cNvPr>
          <p:cNvPicPr>
            <a:picLocks noChangeAspect="1"/>
          </p:cNvPicPr>
          <p:nvPr/>
        </p:nvPicPr>
        <p:blipFill>
          <a:blip r:embed="rId2"/>
          <a:stretch>
            <a:fillRect/>
          </a:stretch>
        </p:blipFill>
        <p:spPr>
          <a:xfrm>
            <a:off x="1376826" y="562232"/>
            <a:ext cx="9438348" cy="5362832"/>
          </a:xfrm>
          <a:prstGeom prst="rect">
            <a:avLst/>
          </a:prstGeom>
        </p:spPr>
      </p:pic>
    </p:spTree>
    <p:extLst>
      <p:ext uri="{BB962C8B-B14F-4D97-AF65-F5344CB8AC3E}">
        <p14:creationId xmlns:p14="http://schemas.microsoft.com/office/powerpoint/2010/main" val="1172491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8541F-7257-F036-5E52-C73515BF239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B6CD42-A5FF-AD4E-3F7D-12D1A2C3B213}"/>
              </a:ext>
            </a:extLst>
          </p:cNvPr>
          <p:cNvPicPr>
            <a:picLocks noChangeAspect="1"/>
          </p:cNvPicPr>
          <p:nvPr/>
        </p:nvPicPr>
        <p:blipFill>
          <a:blip r:embed="rId2"/>
          <a:stretch>
            <a:fillRect/>
          </a:stretch>
        </p:blipFill>
        <p:spPr>
          <a:xfrm>
            <a:off x="1401125" y="568411"/>
            <a:ext cx="9389749" cy="5430795"/>
          </a:xfrm>
          <a:prstGeom prst="rect">
            <a:avLst/>
          </a:prstGeom>
        </p:spPr>
      </p:pic>
    </p:spTree>
    <p:extLst>
      <p:ext uri="{BB962C8B-B14F-4D97-AF65-F5344CB8AC3E}">
        <p14:creationId xmlns:p14="http://schemas.microsoft.com/office/powerpoint/2010/main" val="2314663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DA677-F5CE-A83D-8399-98741ABC4BA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961CCD3-DB82-BC6B-5BB0-3BE85C3D5AE7}"/>
              </a:ext>
            </a:extLst>
          </p:cNvPr>
          <p:cNvPicPr>
            <a:picLocks noChangeAspect="1"/>
          </p:cNvPicPr>
          <p:nvPr/>
        </p:nvPicPr>
        <p:blipFill>
          <a:blip r:embed="rId2"/>
          <a:stretch>
            <a:fillRect/>
          </a:stretch>
        </p:blipFill>
        <p:spPr>
          <a:xfrm>
            <a:off x="656572" y="265176"/>
            <a:ext cx="10456686" cy="6080760"/>
          </a:xfrm>
          <a:prstGeom prst="rect">
            <a:avLst/>
          </a:prstGeom>
        </p:spPr>
      </p:pic>
    </p:spTree>
    <p:extLst>
      <p:ext uri="{BB962C8B-B14F-4D97-AF65-F5344CB8AC3E}">
        <p14:creationId xmlns:p14="http://schemas.microsoft.com/office/powerpoint/2010/main" val="405942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16A8D-22D3-4C0B-1240-BE630803C9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325A13-CCF3-2CFA-CB07-A5C9B92E4DAA}"/>
              </a:ext>
            </a:extLst>
          </p:cNvPr>
          <p:cNvPicPr>
            <a:picLocks noChangeAspect="1"/>
          </p:cNvPicPr>
          <p:nvPr/>
        </p:nvPicPr>
        <p:blipFill>
          <a:blip r:embed="rId2"/>
          <a:stretch>
            <a:fillRect/>
          </a:stretch>
        </p:blipFill>
        <p:spPr>
          <a:xfrm>
            <a:off x="448056" y="927707"/>
            <a:ext cx="11457158" cy="5002586"/>
          </a:xfrm>
          <a:prstGeom prst="rect">
            <a:avLst/>
          </a:prstGeom>
        </p:spPr>
      </p:pic>
    </p:spTree>
    <p:extLst>
      <p:ext uri="{BB962C8B-B14F-4D97-AF65-F5344CB8AC3E}">
        <p14:creationId xmlns:p14="http://schemas.microsoft.com/office/powerpoint/2010/main" val="3421615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DAB5F-5DDD-9052-4A28-38AF56470B9B}"/>
              </a:ext>
            </a:extLst>
          </p:cNvPr>
          <p:cNvPicPr>
            <a:picLocks noChangeAspect="1"/>
          </p:cNvPicPr>
          <p:nvPr/>
        </p:nvPicPr>
        <p:blipFill>
          <a:blip r:embed="rId2"/>
          <a:stretch>
            <a:fillRect/>
          </a:stretch>
        </p:blipFill>
        <p:spPr>
          <a:xfrm>
            <a:off x="845328" y="321276"/>
            <a:ext cx="9967531" cy="5733535"/>
          </a:xfrm>
          <a:prstGeom prst="rect">
            <a:avLst/>
          </a:prstGeom>
        </p:spPr>
      </p:pic>
    </p:spTree>
    <p:extLst>
      <p:ext uri="{BB962C8B-B14F-4D97-AF65-F5344CB8AC3E}">
        <p14:creationId xmlns:p14="http://schemas.microsoft.com/office/powerpoint/2010/main" val="369803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562102"/>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DCAD2-D051-B96D-F1CF-18CBDBC7FFA9}"/>
              </a:ext>
            </a:extLst>
          </p:cNvPr>
          <p:cNvPicPr>
            <a:picLocks noChangeAspect="1"/>
          </p:cNvPicPr>
          <p:nvPr/>
        </p:nvPicPr>
        <p:blipFill>
          <a:blip r:embed="rId2"/>
          <a:stretch>
            <a:fillRect/>
          </a:stretch>
        </p:blipFill>
        <p:spPr>
          <a:xfrm>
            <a:off x="809367" y="294390"/>
            <a:ext cx="10466643" cy="5785134"/>
          </a:xfrm>
          <a:prstGeom prst="rect">
            <a:avLst/>
          </a:prstGeom>
        </p:spPr>
      </p:pic>
    </p:spTree>
    <p:extLst>
      <p:ext uri="{BB962C8B-B14F-4D97-AF65-F5344CB8AC3E}">
        <p14:creationId xmlns:p14="http://schemas.microsoft.com/office/powerpoint/2010/main" val="4229143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7C36E3-12AD-1B97-1A72-07FCF13D03AF}"/>
              </a:ext>
            </a:extLst>
          </p:cNvPr>
          <p:cNvPicPr>
            <a:picLocks noChangeAspect="1"/>
          </p:cNvPicPr>
          <p:nvPr/>
        </p:nvPicPr>
        <p:blipFill>
          <a:blip r:embed="rId2"/>
          <a:stretch>
            <a:fillRect/>
          </a:stretch>
        </p:blipFill>
        <p:spPr>
          <a:xfrm>
            <a:off x="1002405" y="374709"/>
            <a:ext cx="10187190" cy="5630674"/>
          </a:xfrm>
          <a:prstGeom prst="rect">
            <a:avLst/>
          </a:prstGeom>
        </p:spPr>
      </p:pic>
    </p:spTree>
    <p:extLst>
      <p:ext uri="{BB962C8B-B14F-4D97-AF65-F5344CB8AC3E}">
        <p14:creationId xmlns:p14="http://schemas.microsoft.com/office/powerpoint/2010/main" val="1094495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726951-C117-A1AE-EC88-747B74BB1AEA}"/>
              </a:ext>
            </a:extLst>
          </p:cNvPr>
          <p:cNvPicPr>
            <a:picLocks noChangeAspect="1"/>
          </p:cNvPicPr>
          <p:nvPr/>
        </p:nvPicPr>
        <p:blipFill>
          <a:blip r:embed="rId2"/>
          <a:stretch>
            <a:fillRect/>
          </a:stretch>
        </p:blipFill>
        <p:spPr>
          <a:xfrm>
            <a:off x="1492893" y="210065"/>
            <a:ext cx="9353215" cy="6172200"/>
          </a:xfrm>
          <a:prstGeom prst="rect">
            <a:avLst/>
          </a:prstGeom>
        </p:spPr>
      </p:pic>
    </p:spTree>
    <p:extLst>
      <p:ext uri="{BB962C8B-B14F-4D97-AF65-F5344CB8AC3E}">
        <p14:creationId xmlns:p14="http://schemas.microsoft.com/office/powerpoint/2010/main" val="107413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737C-C6BE-9712-29FB-FD7B478F34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9B831BB-B182-4468-A966-C6D8F71214D7}"/>
              </a:ext>
            </a:extLst>
          </p:cNvPr>
          <p:cNvSpPr>
            <a:spLocks noGrp="1"/>
          </p:cNvSpPr>
          <p:nvPr>
            <p:ph idx="1"/>
          </p:nvPr>
        </p:nvSpPr>
        <p:spPr/>
        <p:txBody>
          <a:bodyPr>
            <a:normAutofit/>
          </a:bodyPr>
          <a:lstStyle/>
          <a:p>
            <a:pPr>
              <a:buFont typeface="+mj-lt"/>
              <a:buAutoNum type="arabicPeriod"/>
            </a:pPr>
            <a:r>
              <a:rPr lang="en-GB" dirty="0">
                <a:solidFill>
                  <a:schemeClr val="bg2">
                    <a:lumMod val="90000"/>
                  </a:schemeClr>
                </a:solidFill>
              </a:rPr>
              <a:t>Kafka</a:t>
            </a:r>
          </a:p>
          <a:p>
            <a:pPr>
              <a:buFont typeface="+mj-lt"/>
              <a:buAutoNum type="arabicPeriod"/>
            </a:pPr>
            <a:r>
              <a:rPr lang="en-GB" dirty="0">
                <a:solidFill>
                  <a:schemeClr val="bg2">
                    <a:lumMod val="90000"/>
                  </a:schemeClr>
                </a:solidFill>
              </a:rPr>
              <a:t>Kafka and C#</a:t>
            </a:r>
          </a:p>
          <a:p>
            <a:pPr>
              <a:buFont typeface="+mj-lt"/>
              <a:buAutoNum type="arabicPeriod"/>
            </a:pPr>
            <a:r>
              <a:rPr lang="en-GB" dirty="0">
                <a:solidFill>
                  <a:schemeClr val="bg2">
                    <a:lumMod val="90000"/>
                  </a:schemeClr>
                </a:solidFill>
              </a:rPr>
              <a:t>Under the Hood</a:t>
            </a:r>
          </a:p>
          <a:p>
            <a:pPr>
              <a:buFont typeface="+mj-lt"/>
              <a:buAutoNum type="arabicPeriod"/>
            </a:pPr>
            <a:r>
              <a:rPr lang="en-GB" dirty="0"/>
              <a:t>Reliable Producer</a:t>
            </a:r>
          </a:p>
          <a:p>
            <a:pPr>
              <a:buFont typeface="+mj-lt"/>
              <a:buAutoNum type="arabicPeriod"/>
            </a:pPr>
            <a:r>
              <a:rPr lang="en-GB" dirty="0">
                <a:solidFill>
                  <a:schemeClr val="bg2">
                    <a:lumMod val="90000"/>
                  </a:schemeClr>
                </a:solidFill>
              </a:rPr>
              <a:t>Reliable Consumer</a:t>
            </a:r>
          </a:p>
          <a:p>
            <a:pPr>
              <a:buFont typeface="+mj-lt"/>
              <a:buAutoNum type="arabicPeriod"/>
            </a:pPr>
            <a:r>
              <a:rPr lang="en-GB" dirty="0">
                <a:solidFill>
                  <a:schemeClr val="bg2">
                    <a:lumMod val="90000"/>
                  </a:schemeClr>
                </a:solidFill>
              </a:rPr>
              <a:t> Serializers, De-serializers &amp; Schema Registry</a:t>
            </a:r>
          </a:p>
        </p:txBody>
      </p:sp>
      <p:sp>
        <p:nvSpPr>
          <p:cNvPr id="4" name="TextBox 3">
            <a:extLst>
              <a:ext uri="{FF2B5EF4-FFF2-40B4-BE49-F238E27FC236}">
                <a16:creationId xmlns:a16="http://schemas.microsoft.com/office/drawing/2014/main" id="{30F90908-B501-32E2-E95D-D43A40716468}"/>
              </a:ext>
            </a:extLst>
          </p:cNvPr>
          <p:cNvSpPr txBox="1"/>
          <p:nvPr/>
        </p:nvSpPr>
        <p:spPr>
          <a:xfrm>
            <a:off x="10775500" y="365125"/>
            <a:ext cx="578300" cy="369332"/>
          </a:xfrm>
          <a:prstGeom prst="rect">
            <a:avLst/>
          </a:prstGeom>
          <a:noFill/>
        </p:spPr>
        <p:txBody>
          <a:bodyPr wrap="none" rtlCol="0">
            <a:spAutoFit/>
          </a:bodyPr>
          <a:lstStyle/>
          <a:p>
            <a:r>
              <a:rPr lang="en-US" dirty="0"/>
              <a:t>T:30</a:t>
            </a:r>
          </a:p>
        </p:txBody>
      </p:sp>
    </p:spTree>
    <p:extLst>
      <p:ext uri="{BB962C8B-B14F-4D97-AF65-F5344CB8AC3E}">
        <p14:creationId xmlns:p14="http://schemas.microsoft.com/office/powerpoint/2010/main" val="4234157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5EA57-2376-7912-4284-29BACF474586}"/>
            </a:ext>
          </a:extLst>
        </p:cNvPr>
        <p:cNvGrpSpPr/>
        <p:nvPr/>
      </p:nvGrpSpPr>
      <p:grpSpPr>
        <a:xfrm>
          <a:off x="0" y="0"/>
          <a:ext cx="0" cy="0"/>
          <a:chOff x="0" y="0"/>
          <a:chExt cx="0" cy="0"/>
        </a:xfrm>
      </p:grpSpPr>
      <p:pic>
        <p:nvPicPr>
          <p:cNvPr id="4" name="Picture 3" descr="A white paper with black text and numbers&#10;&#10;Description automatically generated">
            <a:extLst>
              <a:ext uri="{FF2B5EF4-FFF2-40B4-BE49-F238E27FC236}">
                <a16:creationId xmlns:a16="http://schemas.microsoft.com/office/drawing/2014/main" id="{1E7B5063-0DBC-85A1-B723-05891809BFD9}"/>
              </a:ext>
            </a:extLst>
          </p:cNvPr>
          <p:cNvPicPr>
            <a:picLocks noChangeAspect="1"/>
          </p:cNvPicPr>
          <p:nvPr/>
        </p:nvPicPr>
        <p:blipFill>
          <a:blip r:embed="rId2"/>
          <a:stretch>
            <a:fillRect/>
          </a:stretch>
        </p:blipFill>
        <p:spPr>
          <a:xfrm>
            <a:off x="955496" y="1040256"/>
            <a:ext cx="10506780" cy="4435869"/>
          </a:xfrm>
          <a:prstGeom prst="rect">
            <a:avLst/>
          </a:prstGeom>
        </p:spPr>
      </p:pic>
    </p:spTree>
    <p:extLst>
      <p:ext uri="{BB962C8B-B14F-4D97-AF65-F5344CB8AC3E}">
        <p14:creationId xmlns:p14="http://schemas.microsoft.com/office/powerpoint/2010/main" val="1026111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C57E0-5E86-EF0D-DE9F-5BB0FCEF72EF}"/>
            </a:ext>
          </a:extLst>
        </p:cNvPr>
        <p:cNvGrpSpPr/>
        <p:nvPr/>
      </p:nvGrpSpPr>
      <p:grpSpPr>
        <a:xfrm>
          <a:off x="0" y="0"/>
          <a:ext cx="0" cy="0"/>
          <a:chOff x="0" y="0"/>
          <a:chExt cx="0" cy="0"/>
        </a:xfrm>
      </p:grpSpPr>
      <p:pic>
        <p:nvPicPr>
          <p:cNvPr id="4" name="Picture 3" descr="A screen shot of a computer code&#10;&#10;Description automatically generated">
            <a:extLst>
              <a:ext uri="{FF2B5EF4-FFF2-40B4-BE49-F238E27FC236}">
                <a16:creationId xmlns:a16="http://schemas.microsoft.com/office/drawing/2014/main" id="{33CE937F-B02D-6BB7-9053-96F8F73F449C}"/>
              </a:ext>
            </a:extLst>
          </p:cNvPr>
          <p:cNvPicPr>
            <a:picLocks noChangeAspect="1"/>
          </p:cNvPicPr>
          <p:nvPr/>
        </p:nvPicPr>
        <p:blipFill>
          <a:blip r:embed="rId3"/>
          <a:stretch>
            <a:fillRect/>
          </a:stretch>
        </p:blipFill>
        <p:spPr>
          <a:xfrm>
            <a:off x="270929" y="1377286"/>
            <a:ext cx="11353801" cy="4431645"/>
          </a:xfrm>
          <a:prstGeom prst="rect">
            <a:avLst/>
          </a:prstGeom>
        </p:spPr>
      </p:pic>
      <p:sp>
        <p:nvSpPr>
          <p:cNvPr id="3" name="Title 1">
            <a:extLst>
              <a:ext uri="{FF2B5EF4-FFF2-40B4-BE49-F238E27FC236}">
                <a16:creationId xmlns:a16="http://schemas.microsoft.com/office/drawing/2014/main" id="{B7F94727-E686-2085-6C04-D53ABC3EAFB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Reliably Producing a Message in C#</a:t>
            </a:r>
          </a:p>
        </p:txBody>
      </p:sp>
      <p:sp>
        <p:nvSpPr>
          <p:cNvPr id="5" name="Up Arrow 4">
            <a:extLst>
              <a:ext uri="{FF2B5EF4-FFF2-40B4-BE49-F238E27FC236}">
                <a16:creationId xmlns:a16="http://schemas.microsoft.com/office/drawing/2014/main" id="{8C5BE0D5-5172-10FC-6972-C6831B78B77F}"/>
              </a:ext>
            </a:extLst>
          </p:cNvPr>
          <p:cNvSpPr/>
          <p:nvPr/>
        </p:nvSpPr>
        <p:spPr>
          <a:xfrm rot="19059094">
            <a:off x="8248235" y="3177824"/>
            <a:ext cx="146689" cy="8305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7E4C4B-5130-6AF4-EF9D-871E62E7B22B}"/>
              </a:ext>
            </a:extLst>
          </p:cNvPr>
          <p:cNvPicPr>
            <a:picLocks noChangeAspect="1"/>
          </p:cNvPicPr>
          <p:nvPr/>
        </p:nvPicPr>
        <p:blipFill>
          <a:blip r:embed="rId4"/>
          <a:stretch>
            <a:fillRect/>
          </a:stretch>
        </p:blipFill>
        <p:spPr>
          <a:xfrm>
            <a:off x="6986427" y="3977507"/>
            <a:ext cx="4638303" cy="2621650"/>
          </a:xfrm>
          <a:prstGeom prst="rect">
            <a:avLst/>
          </a:prstGeom>
        </p:spPr>
      </p:pic>
      <p:sp>
        <p:nvSpPr>
          <p:cNvPr id="11" name="Up Arrow 10">
            <a:extLst>
              <a:ext uri="{FF2B5EF4-FFF2-40B4-BE49-F238E27FC236}">
                <a16:creationId xmlns:a16="http://schemas.microsoft.com/office/drawing/2014/main" id="{18158613-73D0-F4C5-101B-38A0655560F3}"/>
              </a:ext>
            </a:extLst>
          </p:cNvPr>
          <p:cNvSpPr/>
          <p:nvPr/>
        </p:nvSpPr>
        <p:spPr>
          <a:xfrm rot="7423393">
            <a:off x="3502139" y="787379"/>
            <a:ext cx="124442" cy="29507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D3E259-DBB5-B4DF-68B6-FA6B79B69FD0}"/>
              </a:ext>
            </a:extLst>
          </p:cNvPr>
          <p:cNvSpPr txBox="1"/>
          <p:nvPr/>
        </p:nvSpPr>
        <p:spPr>
          <a:xfrm>
            <a:off x="270929" y="1230651"/>
            <a:ext cx="1862232" cy="738664"/>
          </a:xfrm>
          <a:prstGeom prst="rect">
            <a:avLst/>
          </a:prstGeom>
          <a:solidFill>
            <a:schemeClr val="accent4">
              <a:lumMod val="20000"/>
              <a:lumOff val="80000"/>
              <a:alpha val="46000"/>
            </a:schemeClr>
          </a:solidFill>
        </p:spPr>
        <p:txBody>
          <a:bodyPr wrap="square" rtlCol="0">
            <a:spAutoFit/>
          </a:bodyPr>
          <a:lstStyle/>
          <a:p>
            <a:r>
              <a:rPr lang="en-US" sz="1400" dirty="0"/>
              <a:t>Configure how the SDK gives us feedback on producing messages</a:t>
            </a:r>
          </a:p>
        </p:txBody>
      </p:sp>
    </p:spTree>
    <p:extLst>
      <p:ext uri="{BB962C8B-B14F-4D97-AF65-F5344CB8AC3E}">
        <p14:creationId xmlns:p14="http://schemas.microsoft.com/office/powerpoint/2010/main" val="216022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38A0C-017B-4238-853E-CCB851C2E728}"/>
            </a:ext>
          </a:extLst>
        </p:cNvPr>
        <p:cNvGrpSpPr/>
        <p:nvPr/>
      </p:nvGrpSpPr>
      <p:grpSpPr>
        <a:xfrm>
          <a:off x="0" y="0"/>
          <a:ext cx="0" cy="0"/>
          <a:chOff x="0" y="0"/>
          <a:chExt cx="0" cy="0"/>
        </a:xfrm>
      </p:grpSpPr>
      <p:pic>
        <p:nvPicPr>
          <p:cNvPr id="7" name="Picture 6" descr="A screen shot of a computer code&#10;&#10;Description automatically generated">
            <a:extLst>
              <a:ext uri="{FF2B5EF4-FFF2-40B4-BE49-F238E27FC236}">
                <a16:creationId xmlns:a16="http://schemas.microsoft.com/office/drawing/2014/main" id="{63F2DAD3-E7D3-2A47-D993-C2CF97C77CF2}"/>
              </a:ext>
            </a:extLst>
          </p:cNvPr>
          <p:cNvPicPr>
            <a:picLocks noChangeAspect="1"/>
          </p:cNvPicPr>
          <p:nvPr/>
        </p:nvPicPr>
        <p:blipFill>
          <a:blip r:embed="rId3"/>
          <a:stretch>
            <a:fillRect/>
          </a:stretch>
        </p:blipFill>
        <p:spPr>
          <a:xfrm>
            <a:off x="360426" y="1027906"/>
            <a:ext cx="11411454" cy="5475657"/>
          </a:xfrm>
          <a:prstGeom prst="rect">
            <a:avLst/>
          </a:prstGeom>
        </p:spPr>
      </p:pic>
      <p:sp>
        <p:nvSpPr>
          <p:cNvPr id="3" name="Title 1">
            <a:extLst>
              <a:ext uri="{FF2B5EF4-FFF2-40B4-BE49-F238E27FC236}">
                <a16:creationId xmlns:a16="http://schemas.microsoft.com/office/drawing/2014/main" id="{C92486B4-76CB-41F8-B3D8-ACDC0C8B53B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Reliably Producing a Message in C#</a:t>
            </a:r>
          </a:p>
        </p:txBody>
      </p:sp>
      <p:sp>
        <p:nvSpPr>
          <p:cNvPr id="13" name="Up Arrow 12">
            <a:extLst>
              <a:ext uri="{FF2B5EF4-FFF2-40B4-BE49-F238E27FC236}">
                <a16:creationId xmlns:a16="http://schemas.microsoft.com/office/drawing/2014/main" id="{0DC6E6E9-F5CC-B3AE-BEFB-B229EF99AFFB}"/>
              </a:ext>
            </a:extLst>
          </p:cNvPr>
          <p:cNvSpPr/>
          <p:nvPr/>
        </p:nvSpPr>
        <p:spPr>
          <a:xfrm rot="16580349">
            <a:off x="6677679" y="4193597"/>
            <a:ext cx="153700" cy="276824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4EA5BFC-910C-9761-9693-B4F8B472B16D}"/>
              </a:ext>
            </a:extLst>
          </p:cNvPr>
          <p:cNvSpPr txBox="1"/>
          <p:nvPr/>
        </p:nvSpPr>
        <p:spPr>
          <a:xfrm rot="16743">
            <a:off x="8426001" y="5353040"/>
            <a:ext cx="1862232" cy="954107"/>
          </a:xfrm>
          <a:prstGeom prst="rect">
            <a:avLst/>
          </a:prstGeom>
          <a:solidFill>
            <a:schemeClr val="accent4">
              <a:lumMod val="20000"/>
              <a:lumOff val="80000"/>
              <a:alpha val="46000"/>
            </a:schemeClr>
          </a:solidFill>
        </p:spPr>
        <p:txBody>
          <a:bodyPr wrap="square" rtlCol="0">
            <a:spAutoFit/>
          </a:bodyPr>
          <a:lstStyle/>
          <a:p>
            <a:r>
              <a:rPr lang="en-US" sz="1400" dirty="0"/>
              <a:t>Don’t block on ack, instead set a callback to assess the delivery report</a:t>
            </a:r>
          </a:p>
        </p:txBody>
      </p:sp>
      <p:sp>
        <p:nvSpPr>
          <p:cNvPr id="15" name="Up Arrow 14">
            <a:extLst>
              <a:ext uri="{FF2B5EF4-FFF2-40B4-BE49-F238E27FC236}">
                <a16:creationId xmlns:a16="http://schemas.microsoft.com/office/drawing/2014/main" id="{FA0F649B-62D7-3CAB-9638-B19900A7797B}"/>
              </a:ext>
            </a:extLst>
          </p:cNvPr>
          <p:cNvSpPr/>
          <p:nvPr/>
        </p:nvSpPr>
        <p:spPr>
          <a:xfrm rot="15938102">
            <a:off x="6198471" y="3274738"/>
            <a:ext cx="197729" cy="232174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EE9C74B-7D25-229B-3E69-9494143DA359}"/>
              </a:ext>
            </a:extLst>
          </p:cNvPr>
          <p:cNvSpPr txBox="1"/>
          <p:nvPr/>
        </p:nvSpPr>
        <p:spPr>
          <a:xfrm rot="16743">
            <a:off x="7623966" y="3989565"/>
            <a:ext cx="2886604" cy="523220"/>
          </a:xfrm>
          <a:prstGeom prst="rect">
            <a:avLst/>
          </a:prstGeom>
          <a:solidFill>
            <a:schemeClr val="accent4">
              <a:lumMod val="20000"/>
              <a:lumOff val="80000"/>
              <a:alpha val="46000"/>
            </a:schemeClr>
          </a:solidFill>
        </p:spPr>
        <p:txBody>
          <a:bodyPr wrap="square" rtlCol="0">
            <a:spAutoFit/>
          </a:bodyPr>
          <a:lstStyle/>
          <a:p>
            <a:r>
              <a:rPr lang="en-US" sz="1400" dirty="0"/>
              <a:t>Use an “outbox” for “Transactional Messaging” [Simplified]</a:t>
            </a:r>
          </a:p>
        </p:txBody>
      </p:sp>
      <p:sp>
        <p:nvSpPr>
          <p:cNvPr id="17" name="Up Arrow 16">
            <a:extLst>
              <a:ext uri="{FF2B5EF4-FFF2-40B4-BE49-F238E27FC236}">
                <a16:creationId xmlns:a16="http://schemas.microsoft.com/office/drawing/2014/main" id="{C0597447-6E45-1BF8-6417-2E2F26BAD5DD}"/>
              </a:ext>
            </a:extLst>
          </p:cNvPr>
          <p:cNvSpPr/>
          <p:nvPr/>
        </p:nvSpPr>
        <p:spPr>
          <a:xfrm rot="15049994">
            <a:off x="9834272" y="1910940"/>
            <a:ext cx="153700" cy="140134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BF8D7E2-CBED-70BE-4DB3-793984016BDD}"/>
              </a:ext>
            </a:extLst>
          </p:cNvPr>
          <p:cNvSpPr txBox="1"/>
          <p:nvPr/>
        </p:nvSpPr>
        <p:spPr>
          <a:xfrm rot="16743">
            <a:off x="9489780" y="1469187"/>
            <a:ext cx="1862232" cy="738664"/>
          </a:xfrm>
          <a:prstGeom prst="rect">
            <a:avLst/>
          </a:prstGeom>
          <a:solidFill>
            <a:schemeClr val="accent4">
              <a:lumMod val="20000"/>
              <a:lumOff val="80000"/>
              <a:alpha val="46000"/>
            </a:schemeClr>
          </a:solidFill>
        </p:spPr>
        <p:txBody>
          <a:bodyPr wrap="square" rtlCol="0">
            <a:spAutoFit/>
          </a:bodyPr>
          <a:lstStyle/>
          <a:p>
            <a:r>
              <a:rPr lang="en-US" sz="1400" dirty="0"/>
              <a:t>Mark the outbox with the status of the produce on callback</a:t>
            </a:r>
          </a:p>
        </p:txBody>
      </p:sp>
    </p:spTree>
    <p:extLst>
      <p:ext uri="{BB962C8B-B14F-4D97-AF65-F5344CB8AC3E}">
        <p14:creationId xmlns:p14="http://schemas.microsoft.com/office/powerpoint/2010/main" val="90202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54EDA07-615E-C7F7-DB82-D324A8F5FBBC}"/>
              </a:ext>
            </a:extLst>
          </p:cNvPr>
          <p:cNvPicPr>
            <a:picLocks noChangeAspect="1"/>
          </p:cNvPicPr>
          <p:nvPr/>
        </p:nvPicPr>
        <p:blipFill>
          <a:blip r:embed="rId3"/>
          <a:stretch>
            <a:fillRect/>
          </a:stretch>
        </p:blipFill>
        <p:spPr>
          <a:xfrm>
            <a:off x="2286452" y="1050687"/>
            <a:ext cx="7320375" cy="5665679"/>
          </a:xfrm>
          <a:prstGeom prst="rect">
            <a:avLst/>
          </a:prstGeom>
        </p:spPr>
      </p:pic>
      <p:sp>
        <p:nvSpPr>
          <p:cNvPr id="3" name="Title 1">
            <a:extLst>
              <a:ext uri="{FF2B5EF4-FFF2-40B4-BE49-F238E27FC236}">
                <a16:creationId xmlns:a16="http://schemas.microsoft.com/office/drawing/2014/main" id="{F7505A09-1753-51E2-B6AD-32AE00B540B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Reliably Producing a Message in C#</a:t>
            </a:r>
          </a:p>
        </p:txBody>
      </p:sp>
      <p:sp>
        <p:nvSpPr>
          <p:cNvPr id="5" name="Up Arrow 4">
            <a:extLst>
              <a:ext uri="{FF2B5EF4-FFF2-40B4-BE49-F238E27FC236}">
                <a16:creationId xmlns:a16="http://schemas.microsoft.com/office/drawing/2014/main" id="{184616BA-F976-E18C-254E-FB954FE88319}"/>
              </a:ext>
            </a:extLst>
          </p:cNvPr>
          <p:cNvSpPr/>
          <p:nvPr/>
        </p:nvSpPr>
        <p:spPr>
          <a:xfrm rot="15248215">
            <a:off x="7686421" y="225037"/>
            <a:ext cx="153700" cy="240434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DC1068D-6C67-0874-2B37-69E816344B51}"/>
              </a:ext>
            </a:extLst>
          </p:cNvPr>
          <p:cNvPicPr>
            <a:picLocks noChangeAspect="1"/>
          </p:cNvPicPr>
          <p:nvPr/>
        </p:nvPicPr>
        <p:blipFill>
          <a:blip r:embed="rId4"/>
          <a:stretch>
            <a:fillRect/>
          </a:stretch>
        </p:blipFill>
        <p:spPr>
          <a:xfrm>
            <a:off x="8920153" y="226076"/>
            <a:ext cx="2925752" cy="1653686"/>
          </a:xfrm>
          <a:prstGeom prst="rect">
            <a:avLst/>
          </a:prstGeom>
        </p:spPr>
      </p:pic>
      <p:sp>
        <p:nvSpPr>
          <p:cNvPr id="11" name="Up Arrow 10">
            <a:extLst>
              <a:ext uri="{FF2B5EF4-FFF2-40B4-BE49-F238E27FC236}">
                <a16:creationId xmlns:a16="http://schemas.microsoft.com/office/drawing/2014/main" id="{7A1F2FD9-58D2-2A83-C4EF-F67B87C3AABA}"/>
              </a:ext>
            </a:extLst>
          </p:cNvPr>
          <p:cNvSpPr/>
          <p:nvPr/>
        </p:nvSpPr>
        <p:spPr>
          <a:xfrm rot="7423393">
            <a:off x="2867160" y="1126974"/>
            <a:ext cx="153700" cy="147858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A30F9F-3555-F634-B64A-A8AD7933BA3D}"/>
              </a:ext>
            </a:extLst>
          </p:cNvPr>
          <p:cNvSpPr txBox="1"/>
          <p:nvPr/>
        </p:nvSpPr>
        <p:spPr>
          <a:xfrm>
            <a:off x="270929" y="1230651"/>
            <a:ext cx="1862232" cy="738664"/>
          </a:xfrm>
          <a:prstGeom prst="rect">
            <a:avLst/>
          </a:prstGeom>
          <a:solidFill>
            <a:schemeClr val="accent4">
              <a:lumMod val="20000"/>
              <a:lumOff val="80000"/>
              <a:alpha val="46000"/>
            </a:schemeClr>
          </a:solidFill>
        </p:spPr>
        <p:txBody>
          <a:bodyPr wrap="square" rtlCol="0">
            <a:spAutoFit/>
          </a:bodyPr>
          <a:lstStyle/>
          <a:p>
            <a:r>
              <a:rPr lang="en-US" sz="1400" dirty="0"/>
              <a:t>Configure how the SDK gives us feedback on producing messages</a:t>
            </a:r>
          </a:p>
        </p:txBody>
      </p:sp>
      <p:sp>
        <p:nvSpPr>
          <p:cNvPr id="13" name="Up Arrow 12">
            <a:extLst>
              <a:ext uri="{FF2B5EF4-FFF2-40B4-BE49-F238E27FC236}">
                <a16:creationId xmlns:a16="http://schemas.microsoft.com/office/drawing/2014/main" id="{12610E12-4794-46C0-8224-52B4ADFD1E00}"/>
              </a:ext>
            </a:extLst>
          </p:cNvPr>
          <p:cNvSpPr/>
          <p:nvPr/>
        </p:nvSpPr>
        <p:spPr>
          <a:xfrm rot="4807671">
            <a:off x="3646803" y="3927451"/>
            <a:ext cx="153700" cy="276824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2D77F7-5907-7877-D5B4-D9045C82828D}"/>
              </a:ext>
            </a:extLst>
          </p:cNvPr>
          <p:cNvSpPr txBox="1"/>
          <p:nvPr/>
        </p:nvSpPr>
        <p:spPr>
          <a:xfrm rot="16743">
            <a:off x="422433" y="5198524"/>
            <a:ext cx="1862232" cy="954107"/>
          </a:xfrm>
          <a:prstGeom prst="rect">
            <a:avLst/>
          </a:prstGeom>
          <a:solidFill>
            <a:schemeClr val="accent4">
              <a:lumMod val="20000"/>
              <a:lumOff val="80000"/>
              <a:alpha val="46000"/>
            </a:schemeClr>
          </a:solidFill>
        </p:spPr>
        <p:txBody>
          <a:bodyPr wrap="square" rtlCol="0">
            <a:spAutoFit/>
          </a:bodyPr>
          <a:lstStyle/>
          <a:p>
            <a:r>
              <a:rPr lang="en-US" sz="1400" dirty="0"/>
              <a:t>Don’t block on ack, instead set a callback to assess the delivery report</a:t>
            </a:r>
          </a:p>
        </p:txBody>
      </p:sp>
      <p:sp>
        <p:nvSpPr>
          <p:cNvPr id="15" name="Up Arrow 14">
            <a:extLst>
              <a:ext uri="{FF2B5EF4-FFF2-40B4-BE49-F238E27FC236}">
                <a16:creationId xmlns:a16="http://schemas.microsoft.com/office/drawing/2014/main" id="{E2916B9D-43C6-2F80-F0CB-EE5DBCB8B14C}"/>
              </a:ext>
            </a:extLst>
          </p:cNvPr>
          <p:cNvSpPr/>
          <p:nvPr/>
        </p:nvSpPr>
        <p:spPr>
          <a:xfrm rot="5400000">
            <a:off x="2618822" y="3998723"/>
            <a:ext cx="153700" cy="140134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A28378-418F-4AEA-196F-21EB9A7C4507}"/>
              </a:ext>
            </a:extLst>
          </p:cNvPr>
          <p:cNvSpPr txBox="1"/>
          <p:nvPr/>
        </p:nvSpPr>
        <p:spPr>
          <a:xfrm rot="16743">
            <a:off x="55520" y="4253212"/>
            <a:ext cx="1862232" cy="738664"/>
          </a:xfrm>
          <a:prstGeom prst="rect">
            <a:avLst/>
          </a:prstGeom>
          <a:solidFill>
            <a:schemeClr val="accent4">
              <a:lumMod val="20000"/>
              <a:lumOff val="80000"/>
              <a:alpha val="46000"/>
            </a:schemeClr>
          </a:solidFill>
        </p:spPr>
        <p:txBody>
          <a:bodyPr wrap="square" rtlCol="0">
            <a:spAutoFit/>
          </a:bodyPr>
          <a:lstStyle/>
          <a:p>
            <a:r>
              <a:rPr lang="en-US" sz="1400" dirty="0"/>
              <a:t>Use an outbox for Transactional Messaging</a:t>
            </a:r>
          </a:p>
        </p:txBody>
      </p:sp>
      <p:sp>
        <p:nvSpPr>
          <p:cNvPr id="17" name="Up Arrow 16">
            <a:extLst>
              <a:ext uri="{FF2B5EF4-FFF2-40B4-BE49-F238E27FC236}">
                <a16:creationId xmlns:a16="http://schemas.microsoft.com/office/drawing/2014/main" id="{D22C5A7B-97DC-4BCB-B4B4-AFC279BAE520}"/>
              </a:ext>
            </a:extLst>
          </p:cNvPr>
          <p:cNvSpPr/>
          <p:nvPr/>
        </p:nvSpPr>
        <p:spPr>
          <a:xfrm rot="5400000">
            <a:off x="2771222" y="2897260"/>
            <a:ext cx="153700" cy="140134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5668281-48B4-758C-146F-68C67F933842}"/>
              </a:ext>
            </a:extLst>
          </p:cNvPr>
          <p:cNvSpPr txBox="1"/>
          <p:nvPr/>
        </p:nvSpPr>
        <p:spPr>
          <a:xfrm rot="16743">
            <a:off x="207920" y="3151749"/>
            <a:ext cx="1862232" cy="738664"/>
          </a:xfrm>
          <a:prstGeom prst="rect">
            <a:avLst/>
          </a:prstGeom>
          <a:solidFill>
            <a:schemeClr val="accent4">
              <a:lumMod val="20000"/>
              <a:lumOff val="80000"/>
              <a:alpha val="46000"/>
            </a:schemeClr>
          </a:solidFill>
        </p:spPr>
        <p:txBody>
          <a:bodyPr wrap="square" rtlCol="0">
            <a:spAutoFit/>
          </a:bodyPr>
          <a:lstStyle/>
          <a:p>
            <a:r>
              <a:rPr lang="en-US" sz="1400" dirty="0"/>
              <a:t>Mark the outbox with the status of the produce on callback</a:t>
            </a:r>
          </a:p>
        </p:txBody>
      </p:sp>
    </p:spTree>
    <p:extLst>
      <p:ext uri="{BB962C8B-B14F-4D97-AF65-F5344CB8AC3E}">
        <p14:creationId xmlns:p14="http://schemas.microsoft.com/office/powerpoint/2010/main" val="1088662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9A82-F20D-1656-DF62-008A0BA8CF6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Async Reliably Producing a Message in C#</a:t>
            </a:r>
          </a:p>
        </p:txBody>
      </p:sp>
      <p:pic>
        <p:nvPicPr>
          <p:cNvPr id="4" name="Picture 3">
            <a:extLst>
              <a:ext uri="{FF2B5EF4-FFF2-40B4-BE49-F238E27FC236}">
                <a16:creationId xmlns:a16="http://schemas.microsoft.com/office/drawing/2014/main" id="{A4670EB1-F8B9-8B15-90CD-37A67108C869}"/>
              </a:ext>
            </a:extLst>
          </p:cNvPr>
          <p:cNvPicPr>
            <a:picLocks noChangeAspect="1"/>
          </p:cNvPicPr>
          <p:nvPr/>
        </p:nvPicPr>
        <p:blipFill>
          <a:blip r:embed="rId2"/>
          <a:stretch>
            <a:fillRect/>
          </a:stretch>
        </p:blipFill>
        <p:spPr>
          <a:xfrm>
            <a:off x="2244436" y="1166060"/>
            <a:ext cx="7364322" cy="5326815"/>
          </a:xfrm>
          <a:prstGeom prst="rect">
            <a:avLst/>
          </a:prstGeom>
        </p:spPr>
      </p:pic>
      <p:sp>
        <p:nvSpPr>
          <p:cNvPr id="5" name="Up Arrow 4">
            <a:extLst>
              <a:ext uri="{FF2B5EF4-FFF2-40B4-BE49-F238E27FC236}">
                <a16:creationId xmlns:a16="http://schemas.microsoft.com/office/drawing/2014/main" id="{73F891AF-48DD-9BF6-9FA3-881AA911C9E5}"/>
              </a:ext>
            </a:extLst>
          </p:cNvPr>
          <p:cNvSpPr/>
          <p:nvPr/>
        </p:nvSpPr>
        <p:spPr>
          <a:xfrm rot="6627909">
            <a:off x="3458404" y="3441881"/>
            <a:ext cx="153700" cy="146196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AD257F3-A0D3-F2A2-C07F-37160A7F5980}"/>
              </a:ext>
            </a:extLst>
          </p:cNvPr>
          <p:cNvSpPr txBox="1"/>
          <p:nvPr/>
        </p:nvSpPr>
        <p:spPr>
          <a:xfrm rot="16743">
            <a:off x="202733" y="3435616"/>
            <a:ext cx="2445525" cy="1169551"/>
          </a:xfrm>
          <a:prstGeom prst="rect">
            <a:avLst/>
          </a:prstGeom>
          <a:solidFill>
            <a:schemeClr val="accent4">
              <a:lumMod val="20000"/>
              <a:lumOff val="80000"/>
              <a:alpha val="46000"/>
            </a:schemeClr>
          </a:solidFill>
        </p:spPr>
        <p:txBody>
          <a:bodyPr wrap="square" rtlCol="0">
            <a:spAutoFit/>
          </a:bodyPr>
          <a:lstStyle/>
          <a:p>
            <a:r>
              <a:rPr lang="en-US" sz="1400" dirty="0"/>
              <a:t>Instead of a callback using async/await for the delivery report – will not return until </a:t>
            </a:r>
            <a:r>
              <a:rPr lang="en-US" sz="1400" dirty="0" err="1"/>
              <a:t>deliveryreport</a:t>
            </a:r>
            <a:r>
              <a:rPr lang="en-US" sz="1400" dirty="0"/>
              <a:t> is produced, which depends on acks.</a:t>
            </a:r>
          </a:p>
        </p:txBody>
      </p:sp>
      <p:sp>
        <p:nvSpPr>
          <p:cNvPr id="7" name="Up Arrow 6">
            <a:extLst>
              <a:ext uri="{FF2B5EF4-FFF2-40B4-BE49-F238E27FC236}">
                <a16:creationId xmlns:a16="http://schemas.microsoft.com/office/drawing/2014/main" id="{A3394DA8-0B8B-D286-E639-1B3C8503E559}"/>
              </a:ext>
            </a:extLst>
          </p:cNvPr>
          <p:cNvSpPr/>
          <p:nvPr/>
        </p:nvSpPr>
        <p:spPr>
          <a:xfrm rot="15554018">
            <a:off x="7085004" y="2845438"/>
            <a:ext cx="153700" cy="27193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9FD700-9719-0ED1-9DEF-B724FBC03CF3}"/>
              </a:ext>
            </a:extLst>
          </p:cNvPr>
          <p:cNvSpPr txBox="1"/>
          <p:nvPr/>
        </p:nvSpPr>
        <p:spPr>
          <a:xfrm rot="16743">
            <a:off x="8625136" y="3506272"/>
            <a:ext cx="3364661" cy="738664"/>
          </a:xfrm>
          <a:prstGeom prst="rect">
            <a:avLst/>
          </a:prstGeom>
          <a:solidFill>
            <a:schemeClr val="accent4">
              <a:lumMod val="20000"/>
              <a:lumOff val="80000"/>
              <a:alpha val="46000"/>
            </a:schemeClr>
          </a:solidFill>
        </p:spPr>
        <p:txBody>
          <a:bodyPr wrap="square" rtlCol="0">
            <a:spAutoFit/>
          </a:bodyPr>
          <a:lstStyle/>
          <a:p>
            <a:r>
              <a:rPr lang="en-US" sz="1400" dirty="0"/>
              <a:t>In principle, at scale, the throughput of async/await will be lower than using Produce with a callback</a:t>
            </a:r>
          </a:p>
        </p:txBody>
      </p:sp>
    </p:spTree>
    <p:extLst>
      <p:ext uri="{BB962C8B-B14F-4D97-AF65-F5344CB8AC3E}">
        <p14:creationId xmlns:p14="http://schemas.microsoft.com/office/powerpoint/2010/main" val="235744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B4AC-3440-8279-DCC6-5DAD5DE3A2C4}"/>
              </a:ext>
            </a:extLst>
          </p:cNvPr>
          <p:cNvSpPr>
            <a:spLocks noGrp="1"/>
          </p:cNvSpPr>
          <p:nvPr>
            <p:ph type="title"/>
          </p:nvPr>
        </p:nvSpPr>
        <p:spPr/>
        <p:txBody>
          <a:bodyPr/>
          <a:lstStyle/>
          <a:p>
            <a:r>
              <a:rPr lang="en-US" dirty="0"/>
              <a:t>Demo Three: Reliable Producer</a:t>
            </a:r>
          </a:p>
        </p:txBody>
      </p:sp>
      <p:pic>
        <p:nvPicPr>
          <p:cNvPr id="1026" name="Picture 2" descr="Transmogrifier gun - GodWiki">
            <a:extLst>
              <a:ext uri="{FF2B5EF4-FFF2-40B4-BE49-F238E27FC236}">
                <a16:creationId xmlns:a16="http://schemas.microsoft.com/office/drawing/2014/main" id="{835C2394-1ECE-5A5F-67D5-E670F0D1C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4EA0E3-EFB0-2DD7-35DE-99A0EF79D669}"/>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4" name="Picture 3">
            <a:extLst>
              <a:ext uri="{FF2B5EF4-FFF2-40B4-BE49-F238E27FC236}">
                <a16:creationId xmlns:a16="http://schemas.microsoft.com/office/drawing/2014/main" id="{C0C85736-8844-BF29-BB23-40F8790522EA}"/>
              </a:ext>
            </a:extLst>
          </p:cNvPr>
          <p:cNvPicPr>
            <a:picLocks noChangeAspect="1"/>
          </p:cNvPicPr>
          <p:nvPr/>
        </p:nvPicPr>
        <p:blipFill>
          <a:blip r:embed="rId3"/>
          <a:stretch>
            <a:fillRect/>
          </a:stretch>
        </p:blipFill>
        <p:spPr>
          <a:xfrm>
            <a:off x="4370482" y="1690688"/>
            <a:ext cx="6104153" cy="4724373"/>
          </a:xfrm>
          <a:prstGeom prst="rect">
            <a:avLst/>
          </a:prstGeom>
        </p:spPr>
      </p:pic>
    </p:spTree>
    <p:extLst>
      <p:ext uri="{BB962C8B-B14F-4D97-AF65-F5344CB8AC3E}">
        <p14:creationId xmlns:p14="http://schemas.microsoft.com/office/powerpoint/2010/main" val="33193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737C-C6BE-9712-29FB-FD7B478F34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9B831BB-B182-4468-A966-C6D8F71214D7}"/>
              </a:ext>
            </a:extLst>
          </p:cNvPr>
          <p:cNvSpPr>
            <a:spLocks noGrp="1"/>
          </p:cNvSpPr>
          <p:nvPr>
            <p:ph idx="1"/>
          </p:nvPr>
        </p:nvSpPr>
        <p:spPr/>
        <p:txBody>
          <a:bodyPr>
            <a:normAutofit/>
          </a:bodyPr>
          <a:lstStyle/>
          <a:p>
            <a:pPr>
              <a:buFont typeface="+mj-lt"/>
              <a:buAutoNum type="arabicPeriod"/>
            </a:pPr>
            <a:r>
              <a:rPr lang="en-GB" dirty="0"/>
              <a:t>Kafka</a:t>
            </a:r>
          </a:p>
          <a:p>
            <a:pPr>
              <a:buFont typeface="+mj-lt"/>
              <a:buAutoNum type="arabicPeriod"/>
            </a:pPr>
            <a:r>
              <a:rPr lang="en-GB" dirty="0"/>
              <a:t>Kafka and C#</a:t>
            </a:r>
          </a:p>
          <a:p>
            <a:pPr>
              <a:buFont typeface="+mj-lt"/>
              <a:buAutoNum type="arabicPeriod"/>
            </a:pPr>
            <a:r>
              <a:rPr lang="en-GB" dirty="0"/>
              <a:t>Under the Hood</a:t>
            </a:r>
          </a:p>
          <a:p>
            <a:pPr>
              <a:buFont typeface="+mj-lt"/>
              <a:buAutoNum type="arabicPeriod"/>
            </a:pPr>
            <a:r>
              <a:rPr lang="en-GB" dirty="0"/>
              <a:t>Reliable Producer</a:t>
            </a:r>
          </a:p>
          <a:p>
            <a:pPr>
              <a:buFont typeface="+mj-lt"/>
              <a:buAutoNum type="arabicPeriod"/>
            </a:pPr>
            <a:r>
              <a:rPr lang="en-GB" dirty="0"/>
              <a:t>Reliable Consumer</a:t>
            </a:r>
          </a:p>
          <a:p>
            <a:pPr>
              <a:buFont typeface="+mj-lt"/>
              <a:buAutoNum type="arabicPeriod"/>
            </a:pPr>
            <a:r>
              <a:rPr lang="en-GB" dirty="0"/>
              <a:t>Serializers, De-serializers &amp; Schema Registry</a:t>
            </a:r>
          </a:p>
        </p:txBody>
      </p:sp>
    </p:spTree>
    <p:extLst>
      <p:ext uri="{BB962C8B-B14F-4D97-AF65-F5344CB8AC3E}">
        <p14:creationId xmlns:p14="http://schemas.microsoft.com/office/powerpoint/2010/main" val="1786196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737C-C6BE-9712-29FB-FD7B478F34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9B831BB-B182-4468-A966-C6D8F71214D7}"/>
              </a:ext>
            </a:extLst>
          </p:cNvPr>
          <p:cNvSpPr>
            <a:spLocks noGrp="1"/>
          </p:cNvSpPr>
          <p:nvPr>
            <p:ph idx="1"/>
          </p:nvPr>
        </p:nvSpPr>
        <p:spPr/>
        <p:txBody>
          <a:bodyPr>
            <a:normAutofit/>
          </a:bodyPr>
          <a:lstStyle/>
          <a:p>
            <a:pPr>
              <a:buFont typeface="+mj-lt"/>
              <a:buAutoNum type="arabicPeriod"/>
            </a:pPr>
            <a:r>
              <a:rPr lang="en-GB" dirty="0">
                <a:solidFill>
                  <a:schemeClr val="bg2">
                    <a:lumMod val="90000"/>
                  </a:schemeClr>
                </a:solidFill>
              </a:rPr>
              <a:t>Kafka</a:t>
            </a:r>
          </a:p>
          <a:p>
            <a:pPr>
              <a:buFont typeface="+mj-lt"/>
              <a:buAutoNum type="arabicPeriod"/>
            </a:pPr>
            <a:r>
              <a:rPr lang="en-GB" dirty="0">
                <a:solidFill>
                  <a:schemeClr val="bg2">
                    <a:lumMod val="90000"/>
                  </a:schemeClr>
                </a:solidFill>
              </a:rPr>
              <a:t>Kafka and C#</a:t>
            </a:r>
          </a:p>
          <a:p>
            <a:pPr>
              <a:buFont typeface="+mj-lt"/>
              <a:buAutoNum type="arabicPeriod"/>
            </a:pPr>
            <a:r>
              <a:rPr lang="en-GB" dirty="0">
                <a:solidFill>
                  <a:schemeClr val="bg2">
                    <a:lumMod val="90000"/>
                  </a:schemeClr>
                </a:solidFill>
              </a:rPr>
              <a:t>Under the Hood</a:t>
            </a:r>
          </a:p>
          <a:p>
            <a:pPr>
              <a:buFont typeface="+mj-lt"/>
              <a:buAutoNum type="arabicPeriod"/>
            </a:pPr>
            <a:r>
              <a:rPr lang="en-GB" dirty="0">
                <a:solidFill>
                  <a:schemeClr val="bg2">
                    <a:lumMod val="90000"/>
                  </a:schemeClr>
                </a:solidFill>
              </a:rPr>
              <a:t>Reliable Producer</a:t>
            </a:r>
          </a:p>
          <a:p>
            <a:pPr>
              <a:buFont typeface="+mj-lt"/>
              <a:buAutoNum type="arabicPeriod"/>
            </a:pPr>
            <a:r>
              <a:rPr lang="en-GB" dirty="0"/>
              <a:t>Reliable Consumer</a:t>
            </a:r>
          </a:p>
          <a:p>
            <a:pPr>
              <a:buFont typeface="+mj-lt"/>
              <a:buAutoNum type="arabicPeriod"/>
            </a:pPr>
            <a:r>
              <a:rPr lang="en-GB" dirty="0">
                <a:solidFill>
                  <a:schemeClr val="bg2">
                    <a:lumMod val="90000"/>
                  </a:schemeClr>
                </a:solidFill>
              </a:rPr>
              <a:t> Serializers, De-serializers &amp; Schema Registry</a:t>
            </a:r>
          </a:p>
        </p:txBody>
      </p:sp>
      <p:sp>
        <p:nvSpPr>
          <p:cNvPr id="4" name="TextBox 3">
            <a:extLst>
              <a:ext uri="{FF2B5EF4-FFF2-40B4-BE49-F238E27FC236}">
                <a16:creationId xmlns:a16="http://schemas.microsoft.com/office/drawing/2014/main" id="{ED464337-3E68-7630-429E-A85EB0B4EDD3}"/>
              </a:ext>
            </a:extLst>
          </p:cNvPr>
          <p:cNvSpPr txBox="1"/>
          <p:nvPr/>
        </p:nvSpPr>
        <p:spPr>
          <a:xfrm>
            <a:off x="10775500" y="365125"/>
            <a:ext cx="578300" cy="369332"/>
          </a:xfrm>
          <a:prstGeom prst="rect">
            <a:avLst/>
          </a:prstGeom>
          <a:noFill/>
        </p:spPr>
        <p:txBody>
          <a:bodyPr wrap="none" rtlCol="0">
            <a:spAutoFit/>
          </a:bodyPr>
          <a:lstStyle/>
          <a:p>
            <a:r>
              <a:rPr lang="en-US" dirty="0"/>
              <a:t>T:40</a:t>
            </a:r>
          </a:p>
        </p:txBody>
      </p:sp>
    </p:spTree>
    <p:extLst>
      <p:ext uri="{BB962C8B-B14F-4D97-AF65-F5344CB8AC3E}">
        <p14:creationId xmlns:p14="http://schemas.microsoft.com/office/powerpoint/2010/main" val="2148173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EF542-BE45-93CB-4D22-D14200C70EE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411C45D-FD94-331D-0005-DF15A3D7935D}"/>
              </a:ext>
            </a:extLst>
          </p:cNvPr>
          <p:cNvSpPr txBox="1"/>
          <p:nvPr/>
        </p:nvSpPr>
        <p:spPr>
          <a:xfrm>
            <a:off x="8454440" y="3838199"/>
            <a:ext cx="3298785" cy="523220"/>
          </a:xfrm>
          <a:prstGeom prst="rect">
            <a:avLst/>
          </a:prstGeom>
          <a:solidFill>
            <a:schemeClr val="accent4">
              <a:lumMod val="20000"/>
              <a:lumOff val="80000"/>
              <a:alpha val="46000"/>
            </a:schemeClr>
          </a:solidFill>
        </p:spPr>
        <p:txBody>
          <a:bodyPr wrap="square" rtlCol="0">
            <a:spAutoFit/>
          </a:bodyPr>
          <a:lstStyle/>
          <a:p>
            <a:r>
              <a:rPr lang="en-US" sz="1400" dirty="0"/>
              <a:t>Store the offset for a record we read, and commit it every 5s (by default)</a:t>
            </a:r>
          </a:p>
        </p:txBody>
      </p:sp>
      <p:pic>
        <p:nvPicPr>
          <p:cNvPr id="8" name="Picture 7">
            <a:extLst>
              <a:ext uri="{FF2B5EF4-FFF2-40B4-BE49-F238E27FC236}">
                <a16:creationId xmlns:a16="http://schemas.microsoft.com/office/drawing/2014/main" id="{6F1F4B60-3CA9-717F-D3E7-AD990ADDE85A}"/>
              </a:ext>
            </a:extLst>
          </p:cNvPr>
          <p:cNvPicPr>
            <a:picLocks noChangeAspect="1"/>
          </p:cNvPicPr>
          <p:nvPr/>
        </p:nvPicPr>
        <p:blipFill>
          <a:blip r:embed="rId3"/>
          <a:stretch>
            <a:fillRect/>
          </a:stretch>
        </p:blipFill>
        <p:spPr>
          <a:xfrm>
            <a:off x="135798" y="2030461"/>
            <a:ext cx="7772400" cy="3418184"/>
          </a:xfrm>
          <a:prstGeom prst="rect">
            <a:avLst/>
          </a:prstGeom>
        </p:spPr>
      </p:pic>
      <p:pic>
        <p:nvPicPr>
          <p:cNvPr id="4" name="Picture 3">
            <a:extLst>
              <a:ext uri="{FF2B5EF4-FFF2-40B4-BE49-F238E27FC236}">
                <a16:creationId xmlns:a16="http://schemas.microsoft.com/office/drawing/2014/main" id="{92B135A2-814F-9686-49E2-87F55B6D1641}"/>
              </a:ext>
            </a:extLst>
          </p:cNvPr>
          <p:cNvPicPr>
            <a:picLocks noChangeAspect="1"/>
          </p:cNvPicPr>
          <p:nvPr/>
        </p:nvPicPr>
        <p:blipFill>
          <a:blip r:embed="rId4"/>
          <a:stretch>
            <a:fillRect/>
          </a:stretch>
        </p:blipFill>
        <p:spPr>
          <a:xfrm>
            <a:off x="7002222" y="1120563"/>
            <a:ext cx="4751003" cy="2137068"/>
          </a:xfrm>
          <a:prstGeom prst="rect">
            <a:avLst/>
          </a:prstGeom>
        </p:spPr>
      </p:pic>
      <p:sp>
        <p:nvSpPr>
          <p:cNvPr id="5" name="Up Arrow 4">
            <a:extLst>
              <a:ext uri="{FF2B5EF4-FFF2-40B4-BE49-F238E27FC236}">
                <a16:creationId xmlns:a16="http://schemas.microsoft.com/office/drawing/2014/main" id="{D77D30F8-0359-BF9B-315F-8B9E84EF3B7E}"/>
              </a:ext>
            </a:extLst>
          </p:cNvPr>
          <p:cNvSpPr/>
          <p:nvPr/>
        </p:nvSpPr>
        <p:spPr>
          <a:xfrm rot="20836531">
            <a:off x="9478208" y="2900570"/>
            <a:ext cx="186143" cy="88083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FF16962-27D7-E3A7-82D0-83157A866D02}"/>
              </a:ext>
            </a:extLst>
          </p:cNvPr>
          <p:cNvSpPr txBox="1"/>
          <p:nvPr/>
        </p:nvSpPr>
        <p:spPr>
          <a:xfrm>
            <a:off x="6276236" y="5816630"/>
            <a:ext cx="4964193" cy="738664"/>
          </a:xfrm>
          <a:prstGeom prst="rect">
            <a:avLst/>
          </a:prstGeom>
          <a:solidFill>
            <a:schemeClr val="accent4">
              <a:lumMod val="20000"/>
              <a:lumOff val="80000"/>
              <a:alpha val="46000"/>
            </a:schemeClr>
          </a:solidFill>
        </p:spPr>
        <p:txBody>
          <a:bodyPr wrap="square" rtlCol="0">
            <a:spAutoFit/>
          </a:bodyPr>
          <a:lstStyle/>
          <a:p>
            <a:r>
              <a:rPr lang="en-US" sz="1400" dirty="0"/>
              <a:t>If we fail to translate, or fail to handle the record, (including a crash) we will have committed the offset and will not re-attempt processing the record</a:t>
            </a:r>
          </a:p>
        </p:txBody>
      </p:sp>
      <p:sp>
        <p:nvSpPr>
          <p:cNvPr id="10" name="Up Arrow 9">
            <a:extLst>
              <a:ext uri="{FF2B5EF4-FFF2-40B4-BE49-F238E27FC236}">
                <a16:creationId xmlns:a16="http://schemas.microsoft.com/office/drawing/2014/main" id="{5DD83A46-862C-C7D3-51E7-42798AC4A1E9}"/>
              </a:ext>
            </a:extLst>
          </p:cNvPr>
          <p:cNvSpPr/>
          <p:nvPr/>
        </p:nvSpPr>
        <p:spPr>
          <a:xfrm rot="18613970">
            <a:off x="5107403" y="4915638"/>
            <a:ext cx="170408" cy="121875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E3415C-FDA5-045B-4B53-F6EB4F77EC9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Auto Store and Commit Offsets in C#</a:t>
            </a:r>
          </a:p>
        </p:txBody>
      </p:sp>
    </p:spTree>
    <p:extLst>
      <p:ext uri="{BB962C8B-B14F-4D97-AF65-F5344CB8AC3E}">
        <p14:creationId xmlns:p14="http://schemas.microsoft.com/office/powerpoint/2010/main" val="177828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69569-56F7-CF5A-0EFB-3FB426D7D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5BEFA-4504-6278-3C6C-71CA03161C32}"/>
              </a:ext>
            </a:extLst>
          </p:cNvPr>
          <p:cNvSpPr>
            <a:spLocks noGrp="1"/>
          </p:cNvSpPr>
          <p:nvPr>
            <p:ph type="title"/>
          </p:nvPr>
        </p:nvSpPr>
        <p:spPr>
          <a:xfrm>
            <a:off x="103909" y="75140"/>
            <a:ext cx="11841348" cy="1325563"/>
          </a:xfrm>
        </p:spPr>
        <p:txBody>
          <a:bodyPr/>
          <a:lstStyle/>
          <a:p>
            <a:pPr algn="ctr"/>
            <a:r>
              <a:rPr lang="en-US" dirty="0"/>
              <a:t>Auto Commit, Manually Store Offsets in C#</a:t>
            </a:r>
          </a:p>
        </p:txBody>
      </p:sp>
      <p:pic>
        <p:nvPicPr>
          <p:cNvPr id="4" name="Picture 3">
            <a:extLst>
              <a:ext uri="{FF2B5EF4-FFF2-40B4-BE49-F238E27FC236}">
                <a16:creationId xmlns:a16="http://schemas.microsoft.com/office/drawing/2014/main" id="{A5021E0A-F260-3652-5FD6-BC0CACBF862A}"/>
              </a:ext>
            </a:extLst>
          </p:cNvPr>
          <p:cNvPicPr>
            <a:picLocks noChangeAspect="1"/>
          </p:cNvPicPr>
          <p:nvPr/>
        </p:nvPicPr>
        <p:blipFill>
          <a:blip r:embed="rId2"/>
          <a:stretch>
            <a:fillRect/>
          </a:stretch>
        </p:blipFill>
        <p:spPr>
          <a:xfrm>
            <a:off x="1203599" y="1498920"/>
            <a:ext cx="7772400" cy="4195424"/>
          </a:xfrm>
          <a:prstGeom prst="rect">
            <a:avLst/>
          </a:prstGeom>
        </p:spPr>
      </p:pic>
      <p:sp>
        <p:nvSpPr>
          <p:cNvPr id="6" name="Up Arrow 5">
            <a:extLst>
              <a:ext uri="{FF2B5EF4-FFF2-40B4-BE49-F238E27FC236}">
                <a16:creationId xmlns:a16="http://schemas.microsoft.com/office/drawing/2014/main" id="{6A4F097F-B000-7E00-A71E-B15F4B2E67A0}"/>
              </a:ext>
            </a:extLst>
          </p:cNvPr>
          <p:cNvSpPr/>
          <p:nvPr/>
        </p:nvSpPr>
        <p:spPr>
          <a:xfrm rot="16004237">
            <a:off x="6934526" y="3837498"/>
            <a:ext cx="198110" cy="208103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A07772B-9165-954A-E450-97CC41295DF7}"/>
              </a:ext>
            </a:extLst>
          </p:cNvPr>
          <p:cNvSpPr txBox="1"/>
          <p:nvPr/>
        </p:nvSpPr>
        <p:spPr>
          <a:xfrm>
            <a:off x="8228182" y="4117471"/>
            <a:ext cx="2778826" cy="1600438"/>
          </a:xfrm>
          <a:prstGeom prst="rect">
            <a:avLst/>
          </a:prstGeom>
          <a:solidFill>
            <a:schemeClr val="accent4">
              <a:lumMod val="20000"/>
              <a:lumOff val="80000"/>
              <a:alpha val="46000"/>
            </a:schemeClr>
          </a:solidFill>
        </p:spPr>
        <p:txBody>
          <a:bodyPr wrap="square" rtlCol="0">
            <a:spAutoFit/>
          </a:bodyPr>
          <a:lstStyle/>
          <a:p>
            <a:r>
              <a:rPr lang="en-US" sz="1400" dirty="0" err="1"/>
              <a:t>EnableAutoOffsetStore</a:t>
            </a:r>
            <a:r>
              <a:rPr lang="en-US" sz="1400" dirty="0"/>
              <a:t> = false</a:t>
            </a:r>
          </a:p>
          <a:p>
            <a:r>
              <a:rPr lang="en-US" sz="1400" dirty="0"/>
              <a:t>Manually store offsets to the consumer’s cache; </a:t>
            </a:r>
            <a:r>
              <a:rPr lang="en-US" sz="1400" dirty="0" err="1"/>
              <a:t>autocommit</a:t>
            </a:r>
            <a:r>
              <a:rPr lang="en-US" sz="1400" dirty="0"/>
              <a:t> will write on a background thread</a:t>
            </a:r>
          </a:p>
          <a:p>
            <a:endParaRPr lang="en-US" sz="1400" dirty="0"/>
          </a:p>
          <a:p>
            <a:r>
              <a:rPr lang="en-US" sz="1400" dirty="0"/>
              <a:t>This means we only store processed records (every 5s)</a:t>
            </a:r>
          </a:p>
        </p:txBody>
      </p:sp>
      <p:pic>
        <p:nvPicPr>
          <p:cNvPr id="8" name="Picture 7">
            <a:extLst>
              <a:ext uri="{FF2B5EF4-FFF2-40B4-BE49-F238E27FC236}">
                <a16:creationId xmlns:a16="http://schemas.microsoft.com/office/drawing/2014/main" id="{E9F873B4-B733-926A-9AD7-74DC8CDC5446}"/>
              </a:ext>
            </a:extLst>
          </p:cNvPr>
          <p:cNvPicPr>
            <a:picLocks noChangeAspect="1"/>
          </p:cNvPicPr>
          <p:nvPr/>
        </p:nvPicPr>
        <p:blipFill>
          <a:blip r:embed="rId3"/>
          <a:stretch>
            <a:fillRect/>
          </a:stretch>
        </p:blipFill>
        <p:spPr>
          <a:xfrm>
            <a:off x="7482280" y="1220263"/>
            <a:ext cx="4226025" cy="1833470"/>
          </a:xfrm>
          <a:prstGeom prst="rect">
            <a:avLst/>
          </a:prstGeom>
        </p:spPr>
      </p:pic>
      <p:sp>
        <p:nvSpPr>
          <p:cNvPr id="11" name="Up Arrow 10">
            <a:extLst>
              <a:ext uri="{FF2B5EF4-FFF2-40B4-BE49-F238E27FC236}">
                <a16:creationId xmlns:a16="http://schemas.microsoft.com/office/drawing/2014/main" id="{B507A3B4-0601-33FF-CE81-02C4CF882D3C}"/>
              </a:ext>
            </a:extLst>
          </p:cNvPr>
          <p:cNvSpPr/>
          <p:nvPr/>
        </p:nvSpPr>
        <p:spPr>
          <a:xfrm rot="21388951">
            <a:off x="9473587" y="2628636"/>
            <a:ext cx="226177" cy="131416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9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90162-B9ED-9ABE-B65E-5509A1AD1C98}"/>
              </a:ext>
            </a:extLst>
          </p:cNvPr>
          <p:cNvPicPr>
            <a:picLocks noChangeAspect="1"/>
          </p:cNvPicPr>
          <p:nvPr/>
        </p:nvPicPr>
        <p:blipFill>
          <a:blip r:embed="rId3"/>
          <a:stretch>
            <a:fillRect/>
          </a:stretch>
        </p:blipFill>
        <p:spPr>
          <a:xfrm>
            <a:off x="1572903" y="1306390"/>
            <a:ext cx="7403095" cy="4593103"/>
          </a:xfrm>
          <a:prstGeom prst="rect">
            <a:avLst/>
          </a:prstGeom>
        </p:spPr>
      </p:pic>
      <p:sp>
        <p:nvSpPr>
          <p:cNvPr id="12" name="TextBox 11">
            <a:extLst>
              <a:ext uri="{FF2B5EF4-FFF2-40B4-BE49-F238E27FC236}">
                <a16:creationId xmlns:a16="http://schemas.microsoft.com/office/drawing/2014/main" id="{72D55CBA-A480-6665-620A-C86EC26C150C}"/>
              </a:ext>
            </a:extLst>
          </p:cNvPr>
          <p:cNvSpPr txBox="1"/>
          <p:nvPr/>
        </p:nvSpPr>
        <p:spPr>
          <a:xfrm>
            <a:off x="9229684" y="4093137"/>
            <a:ext cx="2778826" cy="954107"/>
          </a:xfrm>
          <a:prstGeom prst="rect">
            <a:avLst/>
          </a:prstGeom>
          <a:solidFill>
            <a:schemeClr val="accent4">
              <a:lumMod val="20000"/>
              <a:lumOff val="80000"/>
              <a:alpha val="46000"/>
            </a:schemeClr>
          </a:solidFill>
        </p:spPr>
        <p:txBody>
          <a:bodyPr wrap="square" rtlCol="0">
            <a:spAutoFit/>
          </a:bodyPr>
          <a:lstStyle/>
          <a:p>
            <a:r>
              <a:rPr lang="en-US" sz="1400" dirty="0" err="1"/>
              <a:t>EnableAutoOffsetStore</a:t>
            </a:r>
            <a:r>
              <a:rPr lang="en-US" sz="1400" dirty="0"/>
              <a:t> = false</a:t>
            </a:r>
          </a:p>
          <a:p>
            <a:r>
              <a:rPr lang="en-US" sz="1400" dirty="0" err="1"/>
              <a:t>EnableAutoCommit</a:t>
            </a:r>
            <a:r>
              <a:rPr lang="en-US" sz="1400" dirty="0"/>
              <a:t> = false</a:t>
            </a:r>
          </a:p>
          <a:p>
            <a:r>
              <a:rPr lang="en-US" sz="1400" dirty="0"/>
              <a:t>We choose to manually store the commits</a:t>
            </a:r>
          </a:p>
        </p:txBody>
      </p:sp>
      <p:sp>
        <p:nvSpPr>
          <p:cNvPr id="13" name="Up Arrow 12">
            <a:extLst>
              <a:ext uri="{FF2B5EF4-FFF2-40B4-BE49-F238E27FC236}">
                <a16:creationId xmlns:a16="http://schemas.microsoft.com/office/drawing/2014/main" id="{D3C381E4-22B4-11A2-F804-ABF007BB4729}"/>
              </a:ext>
            </a:extLst>
          </p:cNvPr>
          <p:cNvSpPr/>
          <p:nvPr/>
        </p:nvSpPr>
        <p:spPr>
          <a:xfrm rot="16871369">
            <a:off x="7476766" y="4064595"/>
            <a:ext cx="153700" cy="31280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968EFCB-7140-5BDD-54CF-5ADABF8975A0}"/>
              </a:ext>
            </a:extLst>
          </p:cNvPr>
          <p:cNvSpPr txBox="1"/>
          <p:nvPr/>
        </p:nvSpPr>
        <p:spPr>
          <a:xfrm>
            <a:off x="9268691" y="5628639"/>
            <a:ext cx="2778826" cy="523220"/>
          </a:xfrm>
          <a:prstGeom prst="rect">
            <a:avLst/>
          </a:prstGeom>
          <a:solidFill>
            <a:schemeClr val="accent4">
              <a:lumMod val="20000"/>
              <a:lumOff val="80000"/>
              <a:alpha val="46000"/>
            </a:schemeClr>
          </a:solidFill>
        </p:spPr>
        <p:txBody>
          <a:bodyPr wrap="square" rtlCol="0">
            <a:spAutoFit/>
          </a:bodyPr>
          <a:lstStyle/>
          <a:p>
            <a:r>
              <a:rPr lang="en-US" sz="1400" dirty="0"/>
              <a:t>Manually store commits  with:</a:t>
            </a:r>
          </a:p>
          <a:p>
            <a:r>
              <a:rPr lang="en-GB" sz="1400" i="1" dirty="0"/>
              <a:t>_</a:t>
            </a:r>
            <a:r>
              <a:rPr lang="en-GB" sz="1400" i="1" dirty="0" err="1"/>
              <a:t>consumer.Commit</a:t>
            </a:r>
            <a:r>
              <a:rPr lang="en-GB" sz="1400" i="1" dirty="0"/>
              <a:t>(</a:t>
            </a:r>
            <a:r>
              <a:rPr lang="en-GB" sz="1400" i="1" dirty="0" err="1"/>
              <a:t>consumeResult</a:t>
            </a:r>
            <a:r>
              <a:rPr lang="en-GB" sz="1400" i="1" dirty="0"/>
              <a:t>)</a:t>
            </a:r>
            <a:endParaRPr lang="en-GB" sz="1400" dirty="0"/>
          </a:p>
        </p:txBody>
      </p:sp>
      <p:pic>
        <p:nvPicPr>
          <p:cNvPr id="9" name="Picture 8">
            <a:extLst>
              <a:ext uri="{FF2B5EF4-FFF2-40B4-BE49-F238E27FC236}">
                <a16:creationId xmlns:a16="http://schemas.microsoft.com/office/drawing/2014/main" id="{ACD67342-A105-99DF-34F0-66485B39E390}"/>
              </a:ext>
            </a:extLst>
          </p:cNvPr>
          <p:cNvPicPr>
            <a:picLocks noChangeAspect="1"/>
          </p:cNvPicPr>
          <p:nvPr/>
        </p:nvPicPr>
        <p:blipFill>
          <a:blip r:embed="rId4"/>
          <a:stretch>
            <a:fillRect/>
          </a:stretch>
        </p:blipFill>
        <p:spPr>
          <a:xfrm>
            <a:off x="7725723" y="1281167"/>
            <a:ext cx="4147332" cy="1806357"/>
          </a:xfrm>
          <a:prstGeom prst="rect">
            <a:avLst/>
          </a:prstGeom>
        </p:spPr>
      </p:pic>
      <p:sp>
        <p:nvSpPr>
          <p:cNvPr id="11" name="Up Arrow 10">
            <a:extLst>
              <a:ext uri="{FF2B5EF4-FFF2-40B4-BE49-F238E27FC236}">
                <a16:creationId xmlns:a16="http://schemas.microsoft.com/office/drawing/2014/main" id="{19768B9C-A4D5-7377-F3A5-592F82B7DD21}"/>
              </a:ext>
            </a:extLst>
          </p:cNvPr>
          <p:cNvSpPr/>
          <p:nvPr/>
        </p:nvSpPr>
        <p:spPr>
          <a:xfrm rot="20226849">
            <a:off x="10053523" y="2744260"/>
            <a:ext cx="169049" cy="116611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2A01644-7BCE-EF6E-3EFA-ACF67C5CFCAC}"/>
              </a:ext>
            </a:extLst>
          </p:cNvPr>
          <p:cNvSpPr>
            <a:spLocks noGrp="1"/>
          </p:cNvSpPr>
          <p:nvPr>
            <p:ph type="title"/>
          </p:nvPr>
        </p:nvSpPr>
        <p:spPr>
          <a:xfrm>
            <a:off x="103909" y="75140"/>
            <a:ext cx="11841348" cy="1325563"/>
          </a:xfrm>
        </p:spPr>
        <p:txBody>
          <a:bodyPr/>
          <a:lstStyle/>
          <a:p>
            <a:pPr algn="ctr"/>
            <a:r>
              <a:rPr lang="en-US" dirty="0"/>
              <a:t>Manually Commit, Manually Store Offsets in C#</a:t>
            </a:r>
          </a:p>
        </p:txBody>
      </p:sp>
    </p:spTree>
    <p:extLst>
      <p:ext uri="{BB962C8B-B14F-4D97-AF65-F5344CB8AC3E}">
        <p14:creationId xmlns:p14="http://schemas.microsoft.com/office/powerpoint/2010/main" val="138403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7C50E-7F21-769A-1E05-AA36A70092F2}"/>
              </a:ext>
            </a:extLst>
          </p:cNvPr>
          <p:cNvPicPr>
            <a:picLocks noChangeAspect="1"/>
          </p:cNvPicPr>
          <p:nvPr/>
        </p:nvPicPr>
        <p:blipFill>
          <a:blip r:embed="rId2"/>
          <a:stretch>
            <a:fillRect/>
          </a:stretch>
        </p:blipFill>
        <p:spPr>
          <a:xfrm>
            <a:off x="931241" y="3774850"/>
            <a:ext cx="10329517" cy="1597249"/>
          </a:xfrm>
          <a:prstGeom prst="rect">
            <a:avLst/>
          </a:prstGeom>
        </p:spPr>
      </p:pic>
      <p:pic>
        <p:nvPicPr>
          <p:cNvPr id="6" name="Picture 5">
            <a:extLst>
              <a:ext uri="{FF2B5EF4-FFF2-40B4-BE49-F238E27FC236}">
                <a16:creationId xmlns:a16="http://schemas.microsoft.com/office/drawing/2014/main" id="{C88F4649-0993-393B-5DC7-EA6F66078D03}"/>
              </a:ext>
            </a:extLst>
          </p:cNvPr>
          <p:cNvPicPr>
            <a:picLocks noChangeAspect="1"/>
          </p:cNvPicPr>
          <p:nvPr/>
        </p:nvPicPr>
        <p:blipFill>
          <a:blip r:embed="rId3"/>
          <a:stretch>
            <a:fillRect/>
          </a:stretch>
        </p:blipFill>
        <p:spPr>
          <a:xfrm>
            <a:off x="852054" y="1332987"/>
            <a:ext cx="10329517" cy="1597249"/>
          </a:xfrm>
          <a:prstGeom prst="rect">
            <a:avLst/>
          </a:prstGeom>
        </p:spPr>
      </p:pic>
      <p:sp>
        <p:nvSpPr>
          <p:cNvPr id="7" name="TextBox 6">
            <a:extLst>
              <a:ext uri="{FF2B5EF4-FFF2-40B4-BE49-F238E27FC236}">
                <a16:creationId xmlns:a16="http://schemas.microsoft.com/office/drawing/2014/main" id="{2768A3AA-FB4A-080F-2FC8-DAF6DC457190}"/>
              </a:ext>
            </a:extLst>
          </p:cNvPr>
          <p:cNvSpPr txBox="1"/>
          <p:nvPr/>
        </p:nvSpPr>
        <p:spPr>
          <a:xfrm>
            <a:off x="2519654" y="3020289"/>
            <a:ext cx="6639791" cy="738664"/>
          </a:xfrm>
          <a:prstGeom prst="rect">
            <a:avLst/>
          </a:prstGeom>
          <a:solidFill>
            <a:schemeClr val="accent4">
              <a:lumMod val="20000"/>
              <a:lumOff val="80000"/>
              <a:alpha val="46000"/>
            </a:schemeClr>
          </a:solidFill>
        </p:spPr>
        <p:txBody>
          <a:bodyPr wrap="square" rtlCol="0">
            <a:spAutoFit/>
          </a:bodyPr>
          <a:lstStyle/>
          <a:p>
            <a:r>
              <a:rPr lang="en-US" sz="1400" dirty="0"/>
              <a:t>Our strategy when a partition is revoked (a new consumer joins the group) must match the strategy we use when we have that partition, and ensure outstanding offsets will be committed.</a:t>
            </a:r>
          </a:p>
        </p:txBody>
      </p:sp>
      <p:sp>
        <p:nvSpPr>
          <p:cNvPr id="9" name="Up Arrow 8">
            <a:extLst>
              <a:ext uri="{FF2B5EF4-FFF2-40B4-BE49-F238E27FC236}">
                <a16:creationId xmlns:a16="http://schemas.microsoft.com/office/drawing/2014/main" id="{37DE24BF-C1EC-DBB8-831E-129823F13D42}"/>
              </a:ext>
            </a:extLst>
          </p:cNvPr>
          <p:cNvSpPr/>
          <p:nvPr/>
        </p:nvSpPr>
        <p:spPr>
          <a:xfrm rot="3119720">
            <a:off x="4295982" y="2534547"/>
            <a:ext cx="243383" cy="67626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8240CDB0-36CE-687F-1657-6A3BBC7E288D}"/>
              </a:ext>
            </a:extLst>
          </p:cNvPr>
          <p:cNvSpPr/>
          <p:nvPr/>
        </p:nvSpPr>
        <p:spPr>
          <a:xfrm rot="8568496">
            <a:off x="4461662" y="3287364"/>
            <a:ext cx="291404" cy="136715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82216-37DB-783D-BE7F-C5B115A88C3D}"/>
              </a:ext>
            </a:extLst>
          </p:cNvPr>
          <p:cNvSpPr txBox="1">
            <a:spLocks/>
          </p:cNvSpPr>
          <p:nvPr/>
        </p:nvSpPr>
        <p:spPr>
          <a:xfrm>
            <a:off x="103909" y="75140"/>
            <a:ext cx="1184134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Partition Revoke and Offsets in C#</a:t>
            </a:r>
          </a:p>
        </p:txBody>
      </p:sp>
    </p:spTree>
    <p:extLst>
      <p:ext uri="{BB962C8B-B14F-4D97-AF65-F5344CB8AC3E}">
        <p14:creationId xmlns:p14="http://schemas.microsoft.com/office/powerpoint/2010/main" val="399023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FAD0-C92C-F03B-450B-55E1BBAA1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0A346-3719-4E19-5BB6-BEF849A2F2C6}"/>
              </a:ext>
            </a:extLst>
          </p:cNvPr>
          <p:cNvSpPr>
            <a:spLocks noGrp="1"/>
          </p:cNvSpPr>
          <p:nvPr>
            <p:ph type="title"/>
          </p:nvPr>
        </p:nvSpPr>
        <p:spPr/>
        <p:txBody>
          <a:bodyPr/>
          <a:lstStyle/>
          <a:p>
            <a:r>
              <a:rPr lang="en-US" dirty="0"/>
              <a:t>Demo Five: Reliably Consume A Message</a:t>
            </a:r>
          </a:p>
        </p:txBody>
      </p:sp>
      <p:pic>
        <p:nvPicPr>
          <p:cNvPr id="1026" name="Picture 2" descr="Transmogrifier gun - GodWiki">
            <a:extLst>
              <a:ext uri="{FF2B5EF4-FFF2-40B4-BE49-F238E27FC236}">
                <a16:creationId xmlns:a16="http://schemas.microsoft.com/office/drawing/2014/main" id="{447211B1-9FC8-6DBD-28E4-456DE1B7A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48B53C-1FF5-EA09-AD57-864746364794}"/>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5" name="Picture 4">
            <a:extLst>
              <a:ext uri="{FF2B5EF4-FFF2-40B4-BE49-F238E27FC236}">
                <a16:creationId xmlns:a16="http://schemas.microsoft.com/office/drawing/2014/main" id="{03AD2B24-69FA-B027-C7BF-0CA98D2E1812}"/>
              </a:ext>
            </a:extLst>
          </p:cNvPr>
          <p:cNvPicPr>
            <a:picLocks noChangeAspect="1"/>
          </p:cNvPicPr>
          <p:nvPr/>
        </p:nvPicPr>
        <p:blipFill>
          <a:blip r:embed="rId4"/>
          <a:stretch>
            <a:fillRect/>
          </a:stretch>
        </p:blipFill>
        <p:spPr>
          <a:xfrm>
            <a:off x="5147954" y="1308188"/>
            <a:ext cx="5269148" cy="5407308"/>
          </a:xfrm>
          <a:prstGeom prst="rect">
            <a:avLst/>
          </a:prstGeom>
        </p:spPr>
      </p:pic>
    </p:spTree>
    <p:extLst>
      <p:ext uri="{BB962C8B-B14F-4D97-AF65-F5344CB8AC3E}">
        <p14:creationId xmlns:p14="http://schemas.microsoft.com/office/powerpoint/2010/main" val="3042168993"/>
      </p:ext>
    </p:extLst>
  </p:cSld>
  <p:clrMapOvr>
    <a:masterClrMapping/>
  </p:clrMapOvr>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737C-C6BE-9712-29FB-FD7B478F34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9B831BB-B182-4468-A966-C6D8F71214D7}"/>
              </a:ext>
            </a:extLst>
          </p:cNvPr>
          <p:cNvSpPr>
            <a:spLocks noGrp="1"/>
          </p:cNvSpPr>
          <p:nvPr>
            <p:ph idx="1"/>
          </p:nvPr>
        </p:nvSpPr>
        <p:spPr/>
        <p:txBody>
          <a:bodyPr>
            <a:normAutofit/>
          </a:bodyPr>
          <a:lstStyle/>
          <a:p>
            <a:pPr>
              <a:buFont typeface="+mj-lt"/>
              <a:buAutoNum type="arabicPeriod"/>
            </a:pPr>
            <a:r>
              <a:rPr lang="en-GB" dirty="0">
                <a:solidFill>
                  <a:schemeClr val="bg2">
                    <a:lumMod val="90000"/>
                  </a:schemeClr>
                </a:solidFill>
              </a:rPr>
              <a:t>Kafka</a:t>
            </a:r>
          </a:p>
          <a:p>
            <a:pPr>
              <a:buFont typeface="+mj-lt"/>
              <a:buAutoNum type="arabicPeriod"/>
            </a:pPr>
            <a:r>
              <a:rPr lang="en-GB" dirty="0">
                <a:solidFill>
                  <a:schemeClr val="bg2">
                    <a:lumMod val="90000"/>
                  </a:schemeClr>
                </a:solidFill>
              </a:rPr>
              <a:t>Kafka and C#</a:t>
            </a:r>
          </a:p>
          <a:p>
            <a:pPr>
              <a:buFont typeface="+mj-lt"/>
              <a:buAutoNum type="arabicPeriod"/>
            </a:pPr>
            <a:r>
              <a:rPr lang="en-GB" dirty="0">
                <a:solidFill>
                  <a:schemeClr val="bg2">
                    <a:lumMod val="90000"/>
                  </a:schemeClr>
                </a:solidFill>
              </a:rPr>
              <a:t>Under the Hood</a:t>
            </a:r>
          </a:p>
          <a:p>
            <a:pPr>
              <a:buFont typeface="+mj-lt"/>
              <a:buAutoNum type="arabicPeriod"/>
            </a:pPr>
            <a:r>
              <a:rPr lang="en-GB" dirty="0">
                <a:solidFill>
                  <a:schemeClr val="bg2">
                    <a:lumMod val="90000"/>
                  </a:schemeClr>
                </a:solidFill>
              </a:rPr>
              <a:t>Reliable Producer</a:t>
            </a:r>
          </a:p>
          <a:p>
            <a:pPr>
              <a:buFont typeface="+mj-lt"/>
              <a:buAutoNum type="arabicPeriod"/>
            </a:pPr>
            <a:r>
              <a:rPr lang="en-GB" dirty="0">
                <a:solidFill>
                  <a:schemeClr val="bg2">
                    <a:lumMod val="90000"/>
                  </a:schemeClr>
                </a:solidFill>
              </a:rPr>
              <a:t>Reliable Consumer</a:t>
            </a:r>
          </a:p>
          <a:p>
            <a:pPr>
              <a:buFont typeface="+mj-lt"/>
              <a:buAutoNum type="arabicPeriod"/>
            </a:pPr>
            <a:r>
              <a:rPr lang="en-GB" dirty="0"/>
              <a:t>Serializers, De-serializers &amp; Schema Registry</a:t>
            </a:r>
          </a:p>
        </p:txBody>
      </p:sp>
      <p:sp>
        <p:nvSpPr>
          <p:cNvPr id="4" name="TextBox 3">
            <a:extLst>
              <a:ext uri="{FF2B5EF4-FFF2-40B4-BE49-F238E27FC236}">
                <a16:creationId xmlns:a16="http://schemas.microsoft.com/office/drawing/2014/main" id="{FA2DCFCA-68F5-4F66-C6E3-DBA22B3B9C14}"/>
              </a:ext>
            </a:extLst>
          </p:cNvPr>
          <p:cNvSpPr txBox="1"/>
          <p:nvPr/>
        </p:nvSpPr>
        <p:spPr>
          <a:xfrm>
            <a:off x="10775500" y="365125"/>
            <a:ext cx="578300" cy="369332"/>
          </a:xfrm>
          <a:prstGeom prst="rect">
            <a:avLst/>
          </a:prstGeom>
          <a:noFill/>
        </p:spPr>
        <p:txBody>
          <a:bodyPr wrap="none" rtlCol="0">
            <a:spAutoFit/>
          </a:bodyPr>
          <a:lstStyle/>
          <a:p>
            <a:r>
              <a:rPr lang="en-US" dirty="0"/>
              <a:t>T:50</a:t>
            </a:r>
          </a:p>
        </p:txBody>
      </p:sp>
    </p:spTree>
    <p:extLst>
      <p:ext uri="{BB962C8B-B14F-4D97-AF65-F5344CB8AC3E}">
        <p14:creationId xmlns:p14="http://schemas.microsoft.com/office/powerpoint/2010/main" val="2496421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schema&#10;&#10;Description automatically generated">
            <a:extLst>
              <a:ext uri="{FF2B5EF4-FFF2-40B4-BE49-F238E27FC236}">
                <a16:creationId xmlns:a16="http://schemas.microsoft.com/office/drawing/2014/main" id="{FFDA03DE-38CF-8811-0E5B-F33B851450CE}"/>
              </a:ext>
            </a:extLst>
          </p:cNvPr>
          <p:cNvPicPr>
            <a:picLocks noChangeAspect="1"/>
          </p:cNvPicPr>
          <p:nvPr/>
        </p:nvPicPr>
        <p:blipFill>
          <a:blip r:embed="rId2"/>
          <a:stretch>
            <a:fillRect/>
          </a:stretch>
        </p:blipFill>
        <p:spPr>
          <a:xfrm>
            <a:off x="657546" y="626525"/>
            <a:ext cx="10777965" cy="5209196"/>
          </a:xfrm>
          <a:prstGeom prst="rect">
            <a:avLst/>
          </a:prstGeom>
        </p:spPr>
      </p:pic>
    </p:spTree>
    <p:extLst>
      <p:ext uri="{BB962C8B-B14F-4D97-AF65-F5344CB8AC3E}">
        <p14:creationId xmlns:p14="http://schemas.microsoft.com/office/powerpoint/2010/main" val="12397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rectangular box with black text&#10;&#10;Description automatically generated with medium confidence">
            <a:extLst>
              <a:ext uri="{FF2B5EF4-FFF2-40B4-BE49-F238E27FC236}">
                <a16:creationId xmlns:a16="http://schemas.microsoft.com/office/drawing/2014/main" id="{F0D4DF3A-E3E8-F865-6A62-F04ADC73250F}"/>
              </a:ext>
            </a:extLst>
          </p:cNvPr>
          <p:cNvPicPr>
            <a:picLocks noChangeAspect="1"/>
          </p:cNvPicPr>
          <p:nvPr/>
        </p:nvPicPr>
        <p:blipFill>
          <a:blip r:embed="rId2"/>
          <a:stretch>
            <a:fillRect/>
          </a:stretch>
        </p:blipFill>
        <p:spPr>
          <a:xfrm>
            <a:off x="842411" y="675525"/>
            <a:ext cx="9460240" cy="5506949"/>
          </a:xfrm>
          <a:prstGeom prst="rect">
            <a:avLst/>
          </a:prstGeom>
        </p:spPr>
      </p:pic>
      <p:sp>
        <p:nvSpPr>
          <p:cNvPr id="8" name="TextBox 7">
            <a:extLst>
              <a:ext uri="{FF2B5EF4-FFF2-40B4-BE49-F238E27FC236}">
                <a16:creationId xmlns:a16="http://schemas.microsoft.com/office/drawing/2014/main" id="{78B167F2-6F0F-BE54-24C7-5D961DFB4420}"/>
              </a:ext>
            </a:extLst>
          </p:cNvPr>
          <p:cNvSpPr txBox="1"/>
          <p:nvPr/>
        </p:nvSpPr>
        <p:spPr>
          <a:xfrm>
            <a:off x="2311686" y="1657903"/>
            <a:ext cx="7745817" cy="369332"/>
          </a:xfrm>
          <a:prstGeom prst="rect">
            <a:avLst/>
          </a:prstGeom>
          <a:solidFill>
            <a:schemeClr val="accent4">
              <a:lumMod val="20000"/>
              <a:lumOff val="80000"/>
              <a:alpha val="89258"/>
            </a:schemeClr>
          </a:solidFill>
        </p:spPr>
        <p:txBody>
          <a:bodyPr wrap="square" rtlCol="0">
            <a:spAutoFit/>
          </a:bodyPr>
          <a:lstStyle/>
          <a:p>
            <a:r>
              <a:rPr lang="en-US" b="1" dirty="0"/>
              <a:t>Consumers using the new version can read messages with the last version</a:t>
            </a:r>
            <a:endParaRPr lang="en-US" dirty="0"/>
          </a:p>
        </p:txBody>
      </p:sp>
      <p:sp>
        <p:nvSpPr>
          <p:cNvPr id="9" name="TextBox 8">
            <a:extLst>
              <a:ext uri="{FF2B5EF4-FFF2-40B4-BE49-F238E27FC236}">
                <a16:creationId xmlns:a16="http://schemas.microsoft.com/office/drawing/2014/main" id="{E1A501E0-5797-78C0-355A-BCDF829974B5}"/>
              </a:ext>
            </a:extLst>
          </p:cNvPr>
          <p:cNvSpPr txBox="1"/>
          <p:nvPr/>
        </p:nvSpPr>
        <p:spPr>
          <a:xfrm>
            <a:off x="1674688" y="2948058"/>
            <a:ext cx="8507002" cy="369332"/>
          </a:xfrm>
          <a:prstGeom prst="rect">
            <a:avLst/>
          </a:prstGeom>
          <a:solidFill>
            <a:schemeClr val="accent4">
              <a:lumMod val="20000"/>
              <a:lumOff val="80000"/>
              <a:alpha val="89258"/>
            </a:schemeClr>
          </a:solidFill>
        </p:spPr>
        <p:txBody>
          <a:bodyPr wrap="square" rtlCol="0">
            <a:spAutoFit/>
          </a:bodyPr>
          <a:lstStyle/>
          <a:p>
            <a:r>
              <a:rPr lang="en-US" b="1" dirty="0"/>
              <a:t>Producers using the new version can send messages to consumers  with the last version</a:t>
            </a:r>
            <a:endParaRPr lang="en-US" dirty="0"/>
          </a:p>
        </p:txBody>
      </p:sp>
      <p:sp>
        <p:nvSpPr>
          <p:cNvPr id="10" name="TextBox 9">
            <a:extLst>
              <a:ext uri="{FF2B5EF4-FFF2-40B4-BE49-F238E27FC236}">
                <a16:creationId xmlns:a16="http://schemas.microsoft.com/office/drawing/2014/main" id="{8DE5F896-D35A-F2A3-B355-EE0DD912592C}"/>
              </a:ext>
            </a:extLst>
          </p:cNvPr>
          <p:cNvSpPr txBox="1"/>
          <p:nvPr/>
        </p:nvSpPr>
        <p:spPr>
          <a:xfrm>
            <a:off x="2063394" y="4411377"/>
            <a:ext cx="7745817" cy="369332"/>
          </a:xfrm>
          <a:prstGeom prst="rect">
            <a:avLst/>
          </a:prstGeom>
          <a:solidFill>
            <a:schemeClr val="accent4">
              <a:lumMod val="20000"/>
              <a:lumOff val="80000"/>
              <a:alpha val="89258"/>
            </a:schemeClr>
          </a:solidFill>
        </p:spPr>
        <p:txBody>
          <a:bodyPr wrap="square" rtlCol="0">
            <a:spAutoFit/>
          </a:bodyPr>
          <a:lstStyle/>
          <a:p>
            <a:r>
              <a:rPr lang="en-US" b="1" dirty="0"/>
              <a:t>Producers and consumers may be on the last version and still communicate</a:t>
            </a:r>
            <a:endParaRPr lang="en-US" dirty="0"/>
          </a:p>
        </p:txBody>
      </p:sp>
    </p:spTree>
    <p:extLst>
      <p:ext uri="{BB962C8B-B14F-4D97-AF65-F5344CB8AC3E}">
        <p14:creationId xmlns:p14="http://schemas.microsoft.com/office/powerpoint/2010/main" val="129042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675658F0-26C7-3BE7-715C-7CF52E916854}"/>
              </a:ext>
            </a:extLst>
          </p:cNvPr>
          <p:cNvPicPr>
            <a:picLocks noChangeAspect="1"/>
          </p:cNvPicPr>
          <p:nvPr/>
        </p:nvPicPr>
        <p:blipFill>
          <a:blip r:embed="rId3"/>
          <a:stretch>
            <a:fillRect/>
          </a:stretch>
        </p:blipFill>
        <p:spPr>
          <a:xfrm>
            <a:off x="1960880" y="498098"/>
            <a:ext cx="8270240" cy="5861803"/>
          </a:xfrm>
          <a:prstGeom prst="rect">
            <a:avLst/>
          </a:prstGeom>
        </p:spPr>
      </p:pic>
    </p:spTree>
    <p:extLst>
      <p:ext uri="{BB962C8B-B14F-4D97-AF65-F5344CB8AC3E}">
        <p14:creationId xmlns:p14="http://schemas.microsoft.com/office/powerpoint/2010/main" val="1856461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737C-C6BE-9712-29FB-FD7B478F34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9B831BB-B182-4468-A966-C6D8F71214D7}"/>
              </a:ext>
            </a:extLst>
          </p:cNvPr>
          <p:cNvSpPr>
            <a:spLocks noGrp="1"/>
          </p:cNvSpPr>
          <p:nvPr>
            <p:ph idx="1"/>
          </p:nvPr>
        </p:nvSpPr>
        <p:spPr/>
        <p:txBody>
          <a:bodyPr>
            <a:normAutofit/>
          </a:bodyPr>
          <a:lstStyle/>
          <a:p>
            <a:pPr>
              <a:buFont typeface="+mj-lt"/>
              <a:buAutoNum type="arabicPeriod"/>
            </a:pPr>
            <a:r>
              <a:rPr lang="en-GB" dirty="0"/>
              <a:t> Kafka</a:t>
            </a:r>
            <a:endParaRPr lang="en-GB" dirty="0">
              <a:solidFill>
                <a:schemeClr val="bg2">
                  <a:lumMod val="90000"/>
                </a:schemeClr>
              </a:solidFill>
            </a:endParaRPr>
          </a:p>
          <a:p>
            <a:pPr>
              <a:buFont typeface="+mj-lt"/>
              <a:buAutoNum type="arabicPeriod"/>
            </a:pPr>
            <a:r>
              <a:rPr lang="en-GB" dirty="0">
                <a:solidFill>
                  <a:schemeClr val="bg2">
                    <a:lumMod val="90000"/>
                  </a:schemeClr>
                </a:solidFill>
              </a:rPr>
              <a:t>Kafka and C#</a:t>
            </a:r>
          </a:p>
          <a:p>
            <a:pPr>
              <a:buFont typeface="+mj-lt"/>
              <a:buAutoNum type="arabicPeriod"/>
            </a:pPr>
            <a:r>
              <a:rPr lang="en-GB" dirty="0">
                <a:solidFill>
                  <a:schemeClr val="bg2">
                    <a:lumMod val="90000"/>
                  </a:schemeClr>
                </a:solidFill>
              </a:rPr>
              <a:t>Under the Hood</a:t>
            </a:r>
          </a:p>
          <a:p>
            <a:pPr>
              <a:buFont typeface="+mj-lt"/>
              <a:buAutoNum type="arabicPeriod"/>
            </a:pPr>
            <a:r>
              <a:rPr lang="en-GB" dirty="0">
                <a:solidFill>
                  <a:schemeClr val="bg2">
                    <a:lumMod val="90000"/>
                  </a:schemeClr>
                </a:solidFill>
              </a:rPr>
              <a:t>Reliable Producer</a:t>
            </a:r>
          </a:p>
          <a:p>
            <a:pPr>
              <a:buFont typeface="+mj-lt"/>
              <a:buAutoNum type="arabicPeriod"/>
            </a:pPr>
            <a:r>
              <a:rPr lang="en-GB" dirty="0">
                <a:solidFill>
                  <a:schemeClr val="bg2">
                    <a:lumMod val="90000"/>
                  </a:schemeClr>
                </a:solidFill>
              </a:rPr>
              <a:t>Reliable Consumer</a:t>
            </a:r>
          </a:p>
          <a:p>
            <a:pPr>
              <a:buFont typeface="+mj-lt"/>
              <a:buAutoNum type="arabicPeriod"/>
            </a:pPr>
            <a:r>
              <a:rPr lang="en-GB" dirty="0">
                <a:solidFill>
                  <a:schemeClr val="bg2">
                    <a:lumMod val="90000"/>
                  </a:schemeClr>
                </a:solidFill>
              </a:rPr>
              <a:t> Serializers, De-serializers &amp; Schema Registry</a:t>
            </a:r>
          </a:p>
        </p:txBody>
      </p:sp>
    </p:spTree>
    <p:extLst>
      <p:ext uri="{BB962C8B-B14F-4D97-AF65-F5344CB8AC3E}">
        <p14:creationId xmlns:p14="http://schemas.microsoft.com/office/powerpoint/2010/main" val="174311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FAEF-1F44-74D2-26F0-8444E71DF10C}"/>
              </a:ext>
            </a:extLst>
          </p:cNvPr>
          <p:cNvSpPr txBox="1">
            <a:spLocks/>
          </p:cNvSpPr>
          <p:nvPr/>
        </p:nvSpPr>
        <p:spPr>
          <a:xfrm>
            <a:off x="103909" y="75140"/>
            <a:ext cx="1184134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Producing with a Schema Registry in C#</a:t>
            </a:r>
          </a:p>
        </p:txBody>
      </p:sp>
      <p:pic>
        <p:nvPicPr>
          <p:cNvPr id="4" name="Picture 3" descr="A screen shot of a computer code&#10;&#10;Description automatically generated">
            <a:extLst>
              <a:ext uri="{FF2B5EF4-FFF2-40B4-BE49-F238E27FC236}">
                <a16:creationId xmlns:a16="http://schemas.microsoft.com/office/drawing/2014/main" id="{4DBE992F-EE6E-BA97-9667-FA679401E7D4}"/>
              </a:ext>
            </a:extLst>
          </p:cNvPr>
          <p:cNvPicPr>
            <a:picLocks noChangeAspect="1"/>
          </p:cNvPicPr>
          <p:nvPr/>
        </p:nvPicPr>
        <p:blipFill>
          <a:blip r:embed="rId3"/>
          <a:stretch>
            <a:fillRect/>
          </a:stretch>
        </p:blipFill>
        <p:spPr>
          <a:xfrm>
            <a:off x="368659" y="1732222"/>
            <a:ext cx="11623497" cy="3487049"/>
          </a:xfrm>
          <a:prstGeom prst="rect">
            <a:avLst/>
          </a:prstGeom>
        </p:spPr>
      </p:pic>
      <p:sp>
        <p:nvSpPr>
          <p:cNvPr id="5" name="Up Arrow 4">
            <a:extLst>
              <a:ext uri="{FF2B5EF4-FFF2-40B4-BE49-F238E27FC236}">
                <a16:creationId xmlns:a16="http://schemas.microsoft.com/office/drawing/2014/main" id="{89618302-1274-14C3-C7A7-684FF53084F8}"/>
              </a:ext>
            </a:extLst>
          </p:cNvPr>
          <p:cNvSpPr/>
          <p:nvPr/>
        </p:nvSpPr>
        <p:spPr>
          <a:xfrm rot="15436415">
            <a:off x="9059100" y="1061047"/>
            <a:ext cx="145372" cy="147471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7E4076-6C13-4463-AB14-300C1C774BF5}"/>
              </a:ext>
            </a:extLst>
          </p:cNvPr>
          <p:cNvSpPr txBox="1"/>
          <p:nvPr/>
        </p:nvSpPr>
        <p:spPr>
          <a:xfrm>
            <a:off x="8217647" y="993558"/>
            <a:ext cx="3298785" cy="523220"/>
          </a:xfrm>
          <a:prstGeom prst="rect">
            <a:avLst/>
          </a:prstGeom>
          <a:solidFill>
            <a:schemeClr val="accent4">
              <a:lumMod val="20000"/>
              <a:lumOff val="80000"/>
              <a:alpha val="46000"/>
            </a:schemeClr>
          </a:solidFill>
        </p:spPr>
        <p:txBody>
          <a:bodyPr wrap="square" rtlCol="0">
            <a:spAutoFit/>
          </a:bodyPr>
          <a:lstStyle/>
          <a:p>
            <a:r>
              <a:rPr lang="en-US" sz="1400" dirty="0"/>
              <a:t>We need to pass in a configuration for the</a:t>
            </a:r>
          </a:p>
          <a:p>
            <a:r>
              <a:rPr lang="en-US" sz="1400" dirty="0"/>
              <a:t>Schema registry</a:t>
            </a:r>
          </a:p>
        </p:txBody>
      </p:sp>
      <p:sp>
        <p:nvSpPr>
          <p:cNvPr id="7" name="TextBox 6">
            <a:extLst>
              <a:ext uri="{FF2B5EF4-FFF2-40B4-BE49-F238E27FC236}">
                <a16:creationId xmlns:a16="http://schemas.microsoft.com/office/drawing/2014/main" id="{4C27A63F-4750-DC9F-D1FB-20674BAE97AA}"/>
              </a:ext>
            </a:extLst>
          </p:cNvPr>
          <p:cNvSpPr txBox="1"/>
          <p:nvPr/>
        </p:nvSpPr>
        <p:spPr>
          <a:xfrm>
            <a:off x="6554913" y="5341223"/>
            <a:ext cx="4682406" cy="1384995"/>
          </a:xfrm>
          <a:prstGeom prst="rect">
            <a:avLst/>
          </a:prstGeom>
          <a:solidFill>
            <a:schemeClr val="accent4">
              <a:lumMod val="20000"/>
              <a:lumOff val="80000"/>
              <a:alpha val="46000"/>
            </a:schemeClr>
          </a:solidFill>
        </p:spPr>
        <p:txBody>
          <a:bodyPr wrap="square" rtlCol="0">
            <a:spAutoFit/>
          </a:bodyPr>
          <a:lstStyle/>
          <a:p>
            <a:r>
              <a:rPr lang="en-US" sz="1400" dirty="0"/>
              <a:t>We use the Confluent Serdes Serializer that passes in the schema registry. It will register our schema if none exists; unless we configure it not to (recommended in production).</a:t>
            </a:r>
          </a:p>
          <a:p>
            <a:endParaRPr lang="en-US" sz="1400" dirty="0"/>
          </a:p>
          <a:p>
            <a:r>
              <a:rPr lang="en-US" sz="1400" dirty="0"/>
              <a:t>Note that it uses </a:t>
            </a:r>
            <a:r>
              <a:rPr lang="en-US" sz="1400" dirty="0" err="1"/>
              <a:t>NJSonSchema</a:t>
            </a:r>
            <a:r>
              <a:rPr lang="en-US" sz="1400" dirty="0"/>
              <a:t> for markup and </a:t>
            </a:r>
            <a:r>
              <a:rPr lang="en-US" sz="1400" dirty="0" err="1"/>
              <a:t>Newtonsoft</a:t>
            </a:r>
            <a:r>
              <a:rPr lang="en-US" sz="1400" dirty="0"/>
              <a:t> for JSON serialization, under the hood</a:t>
            </a:r>
          </a:p>
        </p:txBody>
      </p:sp>
      <p:sp>
        <p:nvSpPr>
          <p:cNvPr id="8" name="Up Arrow 7">
            <a:extLst>
              <a:ext uri="{FF2B5EF4-FFF2-40B4-BE49-F238E27FC236}">
                <a16:creationId xmlns:a16="http://schemas.microsoft.com/office/drawing/2014/main" id="{CE402D15-18A6-A865-5202-2D5DEC210E52}"/>
              </a:ext>
            </a:extLst>
          </p:cNvPr>
          <p:cNvSpPr/>
          <p:nvPr/>
        </p:nvSpPr>
        <p:spPr>
          <a:xfrm rot="16856568">
            <a:off x="7348307" y="2947516"/>
            <a:ext cx="165942" cy="380551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89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BF577-290E-BE55-AFC0-3232EE1DA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294DE8-89FF-36BA-F221-FBB3722B5026}"/>
              </a:ext>
            </a:extLst>
          </p:cNvPr>
          <p:cNvSpPr>
            <a:spLocks noGrp="1"/>
          </p:cNvSpPr>
          <p:nvPr>
            <p:ph type="title"/>
          </p:nvPr>
        </p:nvSpPr>
        <p:spPr/>
        <p:txBody>
          <a:bodyPr/>
          <a:lstStyle/>
          <a:p>
            <a:r>
              <a:rPr lang="en-US" dirty="0"/>
              <a:t>Demo Six: Schema Registry in C#</a:t>
            </a:r>
          </a:p>
        </p:txBody>
      </p:sp>
      <p:pic>
        <p:nvPicPr>
          <p:cNvPr id="1026" name="Picture 2" descr="Transmogrifier gun - GodWiki">
            <a:extLst>
              <a:ext uri="{FF2B5EF4-FFF2-40B4-BE49-F238E27FC236}">
                <a16:creationId xmlns:a16="http://schemas.microsoft.com/office/drawing/2014/main" id="{8FB4A13D-5995-41C6-B08D-29FBC471F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912" y="2306647"/>
            <a:ext cx="2257018" cy="2893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64D3E8D-572A-FF63-E976-00BFC39787AF}"/>
              </a:ext>
            </a:extLst>
          </p:cNvPr>
          <p:cNvSpPr txBox="1"/>
          <p:nvPr/>
        </p:nvSpPr>
        <p:spPr>
          <a:xfrm>
            <a:off x="838200" y="5375114"/>
            <a:ext cx="2737224" cy="307777"/>
          </a:xfrm>
          <a:prstGeom prst="rect">
            <a:avLst/>
          </a:prstGeom>
          <a:noFill/>
        </p:spPr>
        <p:txBody>
          <a:bodyPr wrap="none" rtlCol="0">
            <a:spAutoFit/>
          </a:bodyPr>
          <a:lstStyle/>
          <a:p>
            <a:r>
              <a:rPr lang="en-US" sz="1400" dirty="0"/>
              <a:t>Calvin and Hobbes – Bill Watterson</a:t>
            </a:r>
          </a:p>
        </p:txBody>
      </p:sp>
      <p:pic>
        <p:nvPicPr>
          <p:cNvPr id="3" name="Picture 2" descr="A screen shot of a computer code&#10;&#10;Description automatically generated">
            <a:extLst>
              <a:ext uri="{FF2B5EF4-FFF2-40B4-BE49-F238E27FC236}">
                <a16:creationId xmlns:a16="http://schemas.microsoft.com/office/drawing/2014/main" id="{C0D84C5E-D401-A0AE-A4B9-CD354B046170}"/>
              </a:ext>
            </a:extLst>
          </p:cNvPr>
          <p:cNvPicPr>
            <a:picLocks noChangeAspect="1"/>
          </p:cNvPicPr>
          <p:nvPr/>
        </p:nvPicPr>
        <p:blipFill>
          <a:blip r:embed="rId4"/>
          <a:stretch>
            <a:fillRect/>
          </a:stretch>
        </p:blipFill>
        <p:spPr>
          <a:xfrm>
            <a:off x="3957767" y="2722454"/>
            <a:ext cx="7808357" cy="2342507"/>
          </a:xfrm>
          <a:prstGeom prst="rect">
            <a:avLst/>
          </a:prstGeom>
        </p:spPr>
      </p:pic>
    </p:spTree>
    <p:extLst>
      <p:ext uri="{BB962C8B-B14F-4D97-AF65-F5344CB8AC3E}">
        <p14:creationId xmlns:p14="http://schemas.microsoft.com/office/powerpoint/2010/main" val="3084416725"/>
      </p:ext>
    </p:extLst>
  </p:cSld>
  <p:clrMapOvr>
    <a:masterClrMapping/>
  </p:clrMapOvr>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737C-C6BE-9712-29FB-FD7B478F34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9B831BB-B182-4468-A966-C6D8F71214D7}"/>
              </a:ext>
            </a:extLst>
          </p:cNvPr>
          <p:cNvSpPr>
            <a:spLocks noGrp="1"/>
          </p:cNvSpPr>
          <p:nvPr>
            <p:ph idx="1"/>
          </p:nvPr>
        </p:nvSpPr>
        <p:spPr/>
        <p:txBody>
          <a:bodyPr>
            <a:normAutofit/>
          </a:bodyPr>
          <a:lstStyle/>
          <a:p>
            <a:pPr>
              <a:buFont typeface="+mj-lt"/>
              <a:buAutoNum type="arabicPeriod"/>
            </a:pPr>
            <a:r>
              <a:rPr lang="en-GB" dirty="0">
                <a:solidFill>
                  <a:schemeClr val="bg2">
                    <a:lumMod val="90000"/>
                  </a:schemeClr>
                </a:solidFill>
              </a:rPr>
              <a:t>Kafka</a:t>
            </a:r>
          </a:p>
          <a:p>
            <a:pPr>
              <a:buFont typeface="+mj-lt"/>
              <a:buAutoNum type="arabicPeriod"/>
            </a:pPr>
            <a:r>
              <a:rPr lang="en-GB" dirty="0">
                <a:solidFill>
                  <a:schemeClr val="bg2">
                    <a:lumMod val="90000"/>
                  </a:schemeClr>
                </a:solidFill>
              </a:rPr>
              <a:t>Kafka and C#</a:t>
            </a:r>
          </a:p>
          <a:p>
            <a:pPr>
              <a:buFont typeface="+mj-lt"/>
              <a:buAutoNum type="arabicPeriod"/>
            </a:pPr>
            <a:r>
              <a:rPr lang="en-GB" dirty="0">
                <a:solidFill>
                  <a:schemeClr val="bg2">
                    <a:lumMod val="90000"/>
                  </a:schemeClr>
                </a:solidFill>
              </a:rPr>
              <a:t>Under the Hood</a:t>
            </a:r>
          </a:p>
          <a:p>
            <a:pPr>
              <a:buFont typeface="+mj-lt"/>
              <a:buAutoNum type="arabicPeriod"/>
            </a:pPr>
            <a:r>
              <a:rPr lang="en-GB" dirty="0">
                <a:solidFill>
                  <a:schemeClr val="bg2">
                    <a:lumMod val="90000"/>
                  </a:schemeClr>
                </a:solidFill>
              </a:rPr>
              <a:t>Reliable Producer</a:t>
            </a:r>
          </a:p>
          <a:p>
            <a:pPr>
              <a:buFont typeface="+mj-lt"/>
              <a:buAutoNum type="arabicPeriod"/>
            </a:pPr>
            <a:r>
              <a:rPr lang="en-GB" dirty="0">
                <a:solidFill>
                  <a:schemeClr val="bg2">
                    <a:lumMod val="90000"/>
                  </a:schemeClr>
                </a:solidFill>
              </a:rPr>
              <a:t>Reliable Consumer</a:t>
            </a:r>
          </a:p>
          <a:p>
            <a:pPr>
              <a:buFont typeface="+mj-lt"/>
              <a:buAutoNum type="arabicPeriod"/>
            </a:pPr>
            <a:r>
              <a:rPr lang="en-GB" dirty="0">
                <a:solidFill>
                  <a:schemeClr val="bg2">
                    <a:lumMod val="90000"/>
                  </a:schemeClr>
                </a:solidFill>
              </a:rPr>
              <a:t> Serializers, De-serializers &amp; Schema Registry</a:t>
            </a:r>
          </a:p>
        </p:txBody>
      </p:sp>
    </p:spTree>
    <p:extLst>
      <p:ext uri="{BB962C8B-B14F-4D97-AF65-F5344CB8AC3E}">
        <p14:creationId xmlns:p14="http://schemas.microsoft.com/office/powerpoint/2010/main" val="1451706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2E6723-6F30-8410-5BC1-D79F33D5356A}"/>
              </a:ext>
            </a:extLst>
          </p:cNvPr>
          <p:cNvSpPr txBox="1"/>
          <p:nvPr/>
        </p:nvSpPr>
        <p:spPr>
          <a:xfrm>
            <a:off x="2702102" y="1355161"/>
            <a:ext cx="6996701" cy="923330"/>
          </a:xfrm>
          <a:prstGeom prst="rect">
            <a:avLst/>
          </a:prstGeom>
          <a:noFill/>
          <a:ln>
            <a:solidFill>
              <a:schemeClr val="accent1"/>
            </a:solidFill>
          </a:ln>
        </p:spPr>
        <p:txBody>
          <a:bodyPr wrap="square" rtlCol="0">
            <a:spAutoFit/>
          </a:bodyPr>
          <a:lstStyle/>
          <a:p>
            <a:r>
              <a:rPr lang="en-GB" dirty="0"/>
              <a:t>The Sample Code: </a:t>
            </a:r>
            <a:r>
              <a:rPr lang="en-GB" dirty="0">
                <a:hlinkClick r:id="rId2"/>
              </a:rPr>
              <a:t>https://github.com/iancooper/KafkaForDotNetDevs</a:t>
            </a:r>
            <a:endParaRPr lang="en-GB" dirty="0"/>
          </a:p>
          <a:p>
            <a:r>
              <a:rPr lang="en-GB" dirty="0"/>
              <a:t>Brighter: </a:t>
            </a:r>
            <a:r>
              <a:rPr lang="en-GB" dirty="0">
                <a:hlinkClick r:id="rId3"/>
              </a:rPr>
              <a:t>https://github.com/BrighterCommand/Brighter</a:t>
            </a:r>
            <a:endParaRPr lang="en-GB" dirty="0"/>
          </a:p>
          <a:p>
            <a:r>
              <a:rPr lang="en-GB" dirty="0"/>
              <a:t>This Presentation: </a:t>
            </a:r>
            <a:r>
              <a:rPr lang="en-GB" dirty="0">
                <a:hlinkClick r:id="rId4"/>
              </a:rPr>
              <a:t>https://github.com/iancooper/Presentations</a:t>
            </a:r>
            <a:endParaRPr lang="en-GB" dirty="0"/>
          </a:p>
        </p:txBody>
      </p:sp>
      <p:sp>
        <p:nvSpPr>
          <p:cNvPr id="2" name="TextBox 1">
            <a:extLst>
              <a:ext uri="{FF2B5EF4-FFF2-40B4-BE49-F238E27FC236}">
                <a16:creationId xmlns:a16="http://schemas.microsoft.com/office/drawing/2014/main" id="{F1BC1E9D-64A6-BB32-24C7-12CD48F714BC}"/>
              </a:ext>
            </a:extLst>
          </p:cNvPr>
          <p:cNvSpPr txBox="1"/>
          <p:nvPr/>
        </p:nvSpPr>
        <p:spPr>
          <a:xfrm>
            <a:off x="2702102" y="719191"/>
            <a:ext cx="907493" cy="523220"/>
          </a:xfrm>
          <a:prstGeom prst="rect">
            <a:avLst/>
          </a:prstGeom>
          <a:noFill/>
        </p:spPr>
        <p:txBody>
          <a:bodyPr wrap="none" rtlCol="0">
            <a:spAutoFit/>
          </a:bodyPr>
          <a:lstStyle/>
          <a:p>
            <a:r>
              <a:rPr lang="en-GB" sz="2800" dirty="0"/>
              <a:t>Links</a:t>
            </a:r>
          </a:p>
        </p:txBody>
      </p:sp>
      <p:sp>
        <p:nvSpPr>
          <p:cNvPr id="3" name="TextBox 2">
            <a:extLst>
              <a:ext uri="{FF2B5EF4-FFF2-40B4-BE49-F238E27FC236}">
                <a16:creationId xmlns:a16="http://schemas.microsoft.com/office/drawing/2014/main" id="{2B865822-FDC4-7915-A408-3FD8F26C3408}"/>
              </a:ext>
            </a:extLst>
          </p:cNvPr>
          <p:cNvSpPr txBox="1"/>
          <p:nvPr/>
        </p:nvSpPr>
        <p:spPr>
          <a:xfrm>
            <a:off x="2702102" y="3315813"/>
            <a:ext cx="6996701" cy="1477328"/>
          </a:xfrm>
          <a:prstGeom prst="rect">
            <a:avLst/>
          </a:prstGeom>
          <a:noFill/>
          <a:ln>
            <a:solidFill>
              <a:schemeClr val="accent1"/>
            </a:solidFill>
          </a:ln>
        </p:spPr>
        <p:txBody>
          <a:bodyPr wrap="square" rtlCol="0">
            <a:spAutoFit/>
          </a:bodyPr>
          <a:lstStyle/>
          <a:p>
            <a:r>
              <a:rPr lang="en-GB" dirty="0"/>
              <a:t>Kafka Connect: Turn a data source into a Kafka stream and vice versa</a:t>
            </a:r>
          </a:p>
          <a:p>
            <a:r>
              <a:rPr lang="en-GB" dirty="0"/>
              <a:t>KSQL: Run queries on Kafka Streams</a:t>
            </a:r>
          </a:p>
          <a:p>
            <a:r>
              <a:rPr lang="en-GB" dirty="0"/>
              <a:t>Streams Applications: Run queries on Kafka Streams in Code (C# Community Support only)</a:t>
            </a:r>
          </a:p>
          <a:p>
            <a:r>
              <a:rPr lang="en-GB" dirty="0"/>
              <a:t>Alternatives to Connect: </a:t>
            </a:r>
            <a:r>
              <a:rPr lang="en-GB" dirty="0" err="1"/>
              <a:t>Flink</a:t>
            </a:r>
            <a:r>
              <a:rPr lang="en-GB" dirty="0"/>
              <a:t>, Benthos, etc</a:t>
            </a:r>
          </a:p>
        </p:txBody>
      </p:sp>
      <p:sp>
        <p:nvSpPr>
          <p:cNvPr id="5" name="TextBox 4">
            <a:extLst>
              <a:ext uri="{FF2B5EF4-FFF2-40B4-BE49-F238E27FC236}">
                <a16:creationId xmlns:a16="http://schemas.microsoft.com/office/drawing/2014/main" id="{D8352378-12F2-0221-A7C6-91CA49285FED}"/>
              </a:ext>
            </a:extLst>
          </p:cNvPr>
          <p:cNvSpPr txBox="1"/>
          <p:nvPr/>
        </p:nvSpPr>
        <p:spPr>
          <a:xfrm>
            <a:off x="2702102" y="2679843"/>
            <a:ext cx="2012218" cy="523220"/>
          </a:xfrm>
          <a:prstGeom prst="rect">
            <a:avLst/>
          </a:prstGeom>
          <a:noFill/>
        </p:spPr>
        <p:txBody>
          <a:bodyPr wrap="none" rtlCol="0">
            <a:spAutoFit/>
          </a:bodyPr>
          <a:lstStyle/>
          <a:p>
            <a:r>
              <a:rPr lang="en-GB" sz="2800" dirty="0"/>
              <a:t>Other Topics</a:t>
            </a:r>
          </a:p>
        </p:txBody>
      </p:sp>
    </p:spTree>
    <p:extLst>
      <p:ext uri="{BB962C8B-B14F-4D97-AF65-F5344CB8AC3E}">
        <p14:creationId xmlns:p14="http://schemas.microsoft.com/office/powerpoint/2010/main" val="700105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9DAB0-6E2F-7E18-2DDB-FF7A746B37B1}"/>
              </a:ext>
            </a:extLst>
          </p:cNvPr>
          <p:cNvPicPr>
            <a:picLocks noChangeAspect="1"/>
          </p:cNvPicPr>
          <p:nvPr/>
        </p:nvPicPr>
        <p:blipFill>
          <a:blip r:embed="rId3"/>
          <a:stretch>
            <a:fillRect/>
          </a:stretch>
        </p:blipFill>
        <p:spPr>
          <a:xfrm>
            <a:off x="313265" y="718461"/>
            <a:ext cx="11700361" cy="5267472"/>
          </a:xfrm>
          <a:prstGeom prst="rect">
            <a:avLst/>
          </a:prstGeom>
        </p:spPr>
      </p:pic>
    </p:spTree>
    <p:extLst>
      <p:ext uri="{BB962C8B-B14F-4D97-AF65-F5344CB8AC3E}">
        <p14:creationId xmlns:p14="http://schemas.microsoft.com/office/powerpoint/2010/main" val="143126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B81787-4CFD-1A78-6DAD-838FE1CE0117}"/>
              </a:ext>
            </a:extLst>
          </p:cNvPr>
          <p:cNvPicPr>
            <a:picLocks noChangeAspect="1"/>
          </p:cNvPicPr>
          <p:nvPr/>
        </p:nvPicPr>
        <p:blipFill>
          <a:blip r:embed="rId3"/>
          <a:stretch>
            <a:fillRect/>
          </a:stretch>
        </p:blipFill>
        <p:spPr>
          <a:xfrm>
            <a:off x="550333" y="542922"/>
            <a:ext cx="11281155" cy="5544611"/>
          </a:xfrm>
          <a:prstGeom prst="rect">
            <a:avLst/>
          </a:prstGeom>
        </p:spPr>
      </p:pic>
    </p:spTree>
    <p:extLst>
      <p:ext uri="{BB962C8B-B14F-4D97-AF65-F5344CB8AC3E}">
        <p14:creationId xmlns:p14="http://schemas.microsoft.com/office/powerpoint/2010/main" val="293895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3524FE-D267-9077-AD26-B5FB91EB9FAE}"/>
              </a:ext>
            </a:extLst>
          </p:cNvPr>
          <p:cNvPicPr>
            <a:picLocks noChangeAspect="1"/>
          </p:cNvPicPr>
          <p:nvPr/>
        </p:nvPicPr>
        <p:blipFill>
          <a:blip r:embed="rId3"/>
          <a:stretch>
            <a:fillRect/>
          </a:stretch>
        </p:blipFill>
        <p:spPr>
          <a:xfrm>
            <a:off x="2209800" y="308494"/>
            <a:ext cx="7772400" cy="6241012"/>
          </a:xfrm>
          <a:prstGeom prst="rect">
            <a:avLst/>
          </a:prstGeom>
        </p:spPr>
      </p:pic>
    </p:spTree>
    <p:extLst>
      <p:ext uri="{BB962C8B-B14F-4D97-AF65-F5344CB8AC3E}">
        <p14:creationId xmlns:p14="http://schemas.microsoft.com/office/powerpoint/2010/main" val="1583839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59558A-99C1-4007-EE53-56F28274C059}"/>
              </a:ext>
            </a:extLst>
          </p:cNvPr>
          <p:cNvPicPr>
            <a:picLocks noChangeAspect="1"/>
          </p:cNvPicPr>
          <p:nvPr/>
        </p:nvPicPr>
        <p:blipFill>
          <a:blip r:embed="rId3"/>
          <a:stretch>
            <a:fillRect/>
          </a:stretch>
        </p:blipFill>
        <p:spPr>
          <a:xfrm>
            <a:off x="465665" y="298664"/>
            <a:ext cx="11108267" cy="6012730"/>
          </a:xfrm>
          <a:prstGeom prst="rect">
            <a:avLst/>
          </a:prstGeom>
        </p:spPr>
      </p:pic>
    </p:spTree>
    <p:extLst>
      <p:ext uri="{BB962C8B-B14F-4D97-AF65-F5344CB8AC3E}">
        <p14:creationId xmlns:p14="http://schemas.microsoft.com/office/powerpoint/2010/main" val="1024682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13933</TotalTime>
  <Words>1987</Words>
  <Application>Microsoft Macintosh PowerPoint</Application>
  <PresentationFormat>Widescreen</PresentationFormat>
  <Paragraphs>231</Paragraphs>
  <Slides>53</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Courier</vt:lpstr>
      <vt:lpstr>Helvetica</vt:lpstr>
      <vt:lpstr>Times</vt:lpstr>
      <vt:lpstr>Office Theme</vt:lpstr>
      <vt:lpstr>Kafka for .NET Developers</vt:lpstr>
      <vt:lpstr>Who are you?</vt:lpstr>
      <vt:lpstr>PowerPoint Presentation</vt:lpstr>
      <vt:lpstr>Agenda</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Building a Transmogrifier</vt:lpstr>
      <vt:lpstr>Building a Transmogrifier</vt:lpstr>
      <vt:lpstr>Producing a Message in C#</vt:lpstr>
      <vt:lpstr>PowerPoint Presentation</vt:lpstr>
      <vt:lpstr>PowerPoint Presentation</vt:lpstr>
      <vt:lpstr>PowerPoint Presentation</vt:lpstr>
      <vt:lpstr>PowerPoint Presentation</vt:lpstr>
      <vt:lpstr>PowerPoint Presentation</vt:lpstr>
      <vt:lpstr>PowerPoint Presentation</vt:lpstr>
      <vt:lpstr>Demo Two: Produce and Consume A Message</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Demo Three: Reliable Producer</vt:lpstr>
      <vt:lpstr>Agenda</vt:lpstr>
      <vt:lpstr>PowerPoint Presentation</vt:lpstr>
      <vt:lpstr>Auto Commit, Manually Store Offsets in C#</vt:lpstr>
      <vt:lpstr>Manually Commit, Manually Store Offsets in C#</vt:lpstr>
      <vt:lpstr>PowerPoint Presentation</vt:lpstr>
      <vt:lpstr>Demo Five: Reliably Consume A Message</vt:lpstr>
      <vt:lpstr>Agenda</vt:lpstr>
      <vt:lpstr>PowerPoint Presentation</vt:lpstr>
      <vt:lpstr>PowerPoint Presentation</vt:lpstr>
      <vt:lpstr>PowerPoint Presentation</vt:lpstr>
      <vt:lpstr>PowerPoint Presentation</vt:lpstr>
      <vt:lpstr>Demo Six: Schema Registry in C#</vt:lpstr>
      <vt:lpstr>Agenda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 for .NET Developers</dc:title>
  <dc:creator>Ian Cooper</dc:creator>
  <cp:lastModifiedBy>Ian Cooper</cp:lastModifiedBy>
  <cp:revision>135</cp:revision>
  <dcterms:created xsi:type="dcterms:W3CDTF">2023-12-09T14:58:05Z</dcterms:created>
  <dcterms:modified xsi:type="dcterms:W3CDTF">2024-06-13T20:22:19Z</dcterms:modified>
</cp:coreProperties>
</file>